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53"/>
  </p:notesMasterIdLst>
  <p:sldIdLst>
    <p:sldId id="256" r:id="rId2"/>
    <p:sldId id="311" r:id="rId3"/>
    <p:sldId id="310" r:id="rId4"/>
    <p:sldId id="313" r:id="rId5"/>
    <p:sldId id="387" r:id="rId6"/>
    <p:sldId id="405" r:id="rId7"/>
    <p:sldId id="260" r:id="rId8"/>
    <p:sldId id="261" r:id="rId9"/>
    <p:sldId id="374" r:id="rId10"/>
    <p:sldId id="406" r:id="rId11"/>
    <p:sldId id="407" r:id="rId12"/>
    <p:sldId id="262" r:id="rId13"/>
    <p:sldId id="269" r:id="rId14"/>
    <p:sldId id="271" r:id="rId15"/>
    <p:sldId id="275" r:id="rId16"/>
    <p:sldId id="259" r:id="rId17"/>
    <p:sldId id="272" r:id="rId18"/>
    <p:sldId id="278" r:id="rId19"/>
    <p:sldId id="279" r:id="rId20"/>
    <p:sldId id="280" r:id="rId21"/>
    <p:sldId id="377" r:id="rId22"/>
    <p:sldId id="282" r:id="rId23"/>
    <p:sldId id="285" r:id="rId24"/>
    <p:sldId id="397" r:id="rId25"/>
    <p:sldId id="286" r:id="rId26"/>
    <p:sldId id="287" r:id="rId27"/>
    <p:sldId id="288" r:id="rId28"/>
    <p:sldId id="289" r:id="rId29"/>
    <p:sldId id="394" r:id="rId30"/>
    <p:sldId id="392" r:id="rId31"/>
    <p:sldId id="291" r:id="rId32"/>
    <p:sldId id="296" r:id="rId33"/>
    <p:sldId id="297" r:id="rId34"/>
    <p:sldId id="317" r:id="rId35"/>
    <p:sldId id="298" r:id="rId36"/>
    <p:sldId id="299" r:id="rId37"/>
    <p:sldId id="300" r:id="rId38"/>
    <p:sldId id="301" r:id="rId39"/>
    <p:sldId id="378" r:id="rId40"/>
    <p:sldId id="302" r:id="rId41"/>
    <p:sldId id="304" r:id="rId42"/>
    <p:sldId id="305" r:id="rId43"/>
    <p:sldId id="395" r:id="rId44"/>
    <p:sldId id="306" r:id="rId45"/>
    <p:sldId id="400" r:id="rId46"/>
    <p:sldId id="308" r:id="rId47"/>
    <p:sldId id="408" r:id="rId48"/>
    <p:sldId id="409" r:id="rId49"/>
    <p:sldId id="410" r:id="rId50"/>
    <p:sldId id="402" r:id="rId51"/>
    <p:sldId id="404" r:id="rId52"/>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9" d="100"/>
          <a:sy n="69" d="100"/>
        </p:scale>
        <p:origin x="-11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E2CAB-DE5D-4CBF-86CB-FDA073147AC7}" type="doc">
      <dgm:prSet loTypeId="urn:microsoft.com/office/officeart/2005/8/layout/orgChart1" loCatId="hierarchy" qsTypeId="urn:microsoft.com/office/officeart/2005/8/quickstyle/simple3" qsCatId="simple" csTypeId="urn:microsoft.com/office/officeart/2005/8/colors/colorful5" csCatId="colorful" phldr="1"/>
      <dgm:spPr/>
    </dgm:pt>
    <dgm:pt modelId="{C9556046-A24E-407C-B3AF-FF807ED3A06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EG" b="1" i="0" u="none" strike="noStrike" cap="none" normalizeH="0" baseline="0" dirty="0" smtClean="0">
              <a:ln/>
              <a:effectLst/>
              <a:latin typeface="Times New Roman" pitchFamily="18" charset="0"/>
              <a:cs typeface="Times New Roman" pitchFamily="18" charset="0"/>
            </a:rPr>
            <a:t>تحليلات المياه</a:t>
          </a:r>
          <a:endParaRPr kumimoji="0" lang="en-US" b="1" i="0" u="none" strike="noStrike" cap="none" normalizeH="0" baseline="0" dirty="0" smtClean="0">
            <a:ln/>
            <a:effectLst/>
            <a:latin typeface="Times New Roman" pitchFamily="18" charset="0"/>
            <a:cs typeface="Times New Roman" pitchFamily="18" charset="0"/>
          </a:endParaRPr>
        </a:p>
      </dgm:t>
    </dgm:pt>
    <dgm:pt modelId="{012FBA08-60F0-4FAF-9551-EC4232C2A30A}" type="parTrans" cxnId="{393D38E5-DF59-4B33-A898-4B80E20BDF30}">
      <dgm:prSet/>
      <dgm:spPr/>
      <dgm:t>
        <a:bodyPr/>
        <a:lstStyle/>
        <a:p>
          <a:pPr rtl="1"/>
          <a:endParaRPr lang="ar-EG"/>
        </a:p>
      </dgm:t>
    </dgm:pt>
    <dgm:pt modelId="{C5756D08-0AD7-44DA-B8A0-8044ECE71D47}" type="sibTrans" cxnId="{393D38E5-DF59-4B33-A898-4B80E20BDF30}">
      <dgm:prSet/>
      <dgm:spPr/>
      <dgm:t>
        <a:bodyPr/>
        <a:lstStyle/>
        <a:p>
          <a:pPr rtl="1"/>
          <a:endParaRPr lang="ar-EG"/>
        </a:p>
      </dgm:t>
    </dgm:pt>
    <dgm:pt modelId="{27148E49-9724-4708-B250-A9AC514C6A3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EG" b="1" i="0" u="none" strike="noStrike" cap="none" normalizeH="0" baseline="0" dirty="0" smtClean="0">
              <a:ln/>
              <a:effectLst/>
              <a:latin typeface="Times New Roman" pitchFamily="18" charset="0"/>
              <a:cs typeface="Times New Roman" pitchFamily="18" charset="0"/>
            </a:rPr>
            <a:t>تحليلات </a:t>
          </a:r>
          <a:r>
            <a:rPr kumimoji="0" lang="ar-EG" b="1" i="0" u="none" strike="noStrike" cap="none" normalizeH="0" baseline="0" dirty="0" err="1" smtClean="0">
              <a:ln/>
              <a:effectLst/>
              <a:latin typeface="Times New Roman" pitchFamily="18" charset="0"/>
              <a:cs typeface="Times New Roman" pitchFamily="18" charset="0"/>
            </a:rPr>
            <a:t>فى</a:t>
          </a:r>
          <a:r>
            <a:rPr kumimoji="0" lang="ar-EG" b="1" i="0" u="none" strike="noStrike" cap="none" normalizeH="0" baseline="0" dirty="0" smtClean="0">
              <a:ln/>
              <a:effectLst/>
              <a:latin typeface="Times New Roman" pitchFamily="18" charset="0"/>
              <a:cs typeface="Times New Roman" pitchFamily="18" charset="0"/>
            </a:rPr>
            <a:t> الحقل</a:t>
          </a:r>
          <a:endParaRPr kumimoji="0" lang="en-US" b="1" i="0" u="none" strike="noStrike" cap="none" normalizeH="0" baseline="0" dirty="0" smtClean="0">
            <a:ln/>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effectLst/>
            <a:latin typeface="Times New Roman" pitchFamily="18" charset="0"/>
            <a:cs typeface="Times New Roman" pitchFamily="18" charset="0"/>
          </a:endParaRPr>
        </a:p>
      </dgm:t>
    </dgm:pt>
    <dgm:pt modelId="{021E8D3E-8B62-477E-ABBE-E88B1793F890}" type="parTrans" cxnId="{ED0D4716-C36C-41B3-BE89-2B7E21D8036F}">
      <dgm:prSet/>
      <dgm:spPr/>
      <dgm:t>
        <a:bodyPr/>
        <a:lstStyle/>
        <a:p>
          <a:pPr rtl="1"/>
          <a:endParaRPr lang="ar-EG"/>
        </a:p>
      </dgm:t>
    </dgm:pt>
    <dgm:pt modelId="{4F86C6C2-19FA-40F1-A8FA-496178624197}" type="sibTrans" cxnId="{ED0D4716-C36C-41B3-BE89-2B7E21D8036F}">
      <dgm:prSet/>
      <dgm:spPr/>
      <dgm:t>
        <a:bodyPr/>
        <a:lstStyle/>
        <a:p>
          <a:pPr rtl="1"/>
          <a:endParaRPr lang="ar-EG"/>
        </a:p>
      </dgm:t>
    </dgm:pt>
    <dgm:pt modelId="{CF4A1366-AE89-4B11-80E4-B627B33AF5A7}">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Times New Roman" pitchFamily="18" charset="0"/>
              <a:cs typeface="Times New Roman" pitchFamily="18" charset="0"/>
            </a:rPr>
            <a:t>     </a:t>
          </a:r>
        </a:p>
        <a:p>
          <a:pPr marL="0" marR="0" lvl="0" indent="0" algn="ctr" defTabSz="914400" rtl="1"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Times New Roman" pitchFamily="18" charset="0"/>
              <a:cs typeface="Times New Roman" pitchFamily="18" charset="0"/>
            </a:rPr>
            <a:t> </a:t>
          </a:r>
          <a:r>
            <a:rPr kumimoji="0" lang="ar-EG" b="1" i="0" u="none" strike="noStrike" cap="none" normalizeH="0" baseline="0" dirty="0" smtClean="0">
              <a:ln/>
              <a:effectLst/>
              <a:latin typeface="Times New Roman" pitchFamily="18" charset="0"/>
              <a:cs typeface="Times New Roman" pitchFamily="18" charset="0"/>
            </a:rPr>
            <a:t>تحليلات </a:t>
          </a:r>
          <a:r>
            <a:rPr kumimoji="0" lang="ar-EG" b="1" i="0" u="none" strike="noStrike" cap="none" normalizeH="0" baseline="0" dirty="0" err="1" smtClean="0">
              <a:ln/>
              <a:effectLst/>
              <a:latin typeface="Times New Roman" pitchFamily="18" charset="0"/>
              <a:cs typeface="Times New Roman" pitchFamily="18" charset="0"/>
            </a:rPr>
            <a:t>فى</a:t>
          </a:r>
          <a:r>
            <a:rPr kumimoji="0" lang="ar-EG" b="1" i="0" u="none" strike="noStrike" cap="none" normalizeH="0" baseline="0" dirty="0" smtClean="0">
              <a:ln/>
              <a:effectLst/>
              <a:latin typeface="Times New Roman" pitchFamily="18" charset="0"/>
              <a:cs typeface="Times New Roman" pitchFamily="18" charset="0"/>
            </a:rPr>
            <a:t> المعمل</a:t>
          </a:r>
          <a:endParaRPr kumimoji="0" lang="en-US" b="1" i="0" u="none" strike="noStrike" cap="none" normalizeH="0" baseline="0" dirty="0" smtClean="0">
            <a:ln/>
            <a:effectLst/>
            <a:latin typeface="Times New Roman" pitchFamily="18" charset="0"/>
            <a:cs typeface="Times New Roman" pitchFamily="18" charset="0"/>
          </a:endParaRPr>
        </a:p>
      </dgm:t>
    </dgm:pt>
    <dgm:pt modelId="{D0B7028A-73EE-438C-9E1B-9AF4E0C16045}" type="parTrans" cxnId="{12C0E4F5-C86B-4D20-8245-B330428A804D}">
      <dgm:prSet/>
      <dgm:spPr/>
      <dgm:t>
        <a:bodyPr/>
        <a:lstStyle/>
        <a:p>
          <a:pPr rtl="1"/>
          <a:endParaRPr lang="ar-EG"/>
        </a:p>
      </dgm:t>
    </dgm:pt>
    <dgm:pt modelId="{14FE5355-ABEB-4D28-8713-89856B620506}" type="sibTrans" cxnId="{12C0E4F5-C86B-4D20-8245-B330428A804D}">
      <dgm:prSet/>
      <dgm:spPr/>
      <dgm:t>
        <a:bodyPr/>
        <a:lstStyle/>
        <a:p>
          <a:pPr rtl="1"/>
          <a:endParaRPr lang="ar-EG"/>
        </a:p>
      </dgm:t>
    </dgm:pt>
    <dgm:pt modelId="{7E041FA8-946F-408D-B3BE-6455CAB55EC6}" type="pres">
      <dgm:prSet presAssocID="{F5BE2CAB-DE5D-4CBF-86CB-FDA073147AC7}" presName="hierChild1" presStyleCnt="0">
        <dgm:presLayoutVars>
          <dgm:orgChart val="1"/>
          <dgm:chPref val="1"/>
          <dgm:dir/>
          <dgm:animOne val="branch"/>
          <dgm:animLvl val="lvl"/>
          <dgm:resizeHandles/>
        </dgm:presLayoutVars>
      </dgm:prSet>
      <dgm:spPr/>
    </dgm:pt>
    <dgm:pt modelId="{E8462E28-814C-4C45-83ED-213825C92BE9}" type="pres">
      <dgm:prSet presAssocID="{C9556046-A24E-407C-B3AF-FF807ED3A06D}" presName="hierRoot1" presStyleCnt="0">
        <dgm:presLayoutVars>
          <dgm:hierBranch/>
        </dgm:presLayoutVars>
      </dgm:prSet>
      <dgm:spPr/>
    </dgm:pt>
    <dgm:pt modelId="{31FB3FD5-86F2-42E8-9D14-C330F4028631}" type="pres">
      <dgm:prSet presAssocID="{C9556046-A24E-407C-B3AF-FF807ED3A06D}" presName="rootComposite1" presStyleCnt="0"/>
      <dgm:spPr/>
    </dgm:pt>
    <dgm:pt modelId="{2A039DBC-0FA1-4118-BC26-87E01E7ACC65}" type="pres">
      <dgm:prSet presAssocID="{C9556046-A24E-407C-B3AF-FF807ED3A06D}" presName="rootText1" presStyleLbl="node0" presStyleIdx="0" presStyleCnt="1" custScaleX="211410" custLinFactNeighborX="-1332" custLinFactNeighborY="720">
        <dgm:presLayoutVars>
          <dgm:chPref val="3"/>
        </dgm:presLayoutVars>
      </dgm:prSet>
      <dgm:spPr/>
      <dgm:t>
        <a:bodyPr/>
        <a:lstStyle/>
        <a:p>
          <a:pPr rtl="1"/>
          <a:endParaRPr lang="ar-EG"/>
        </a:p>
      </dgm:t>
    </dgm:pt>
    <dgm:pt modelId="{2A81E169-7E09-4500-83AB-36EDD49AC4A6}" type="pres">
      <dgm:prSet presAssocID="{C9556046-A24E-407C-B3AF-FF807ED3A06D}" presName="rootConnector1" presStyleLbl="node1" presStyleIdx="0" presStyleCnt="0"/>
      <dgm:spPr/>
      <dgm:t>
        <a:bodyPr/>
        <a:lstStyle/>
        <a:p>
          <a:pPr rtl="1"/>
          <a:endParaRPr lang="ar-EG"/>
        </a:p>
      </dgm:t>
    </dgm:pt>
    <dgm:pt modelId="{0E3F6B72-D0AA-48E6-BF55-01989D5A6A62}" type="pres">
      <dgm:prSet presAssocID="{C9556046-A24E-407C-B3AF-FF807ED3A06D}" presName="hierChild2" presStyleCnt="0"/>
      <dgm:spPr/>
    </dgm:pt>
    <dgm:pt modelId="{151AD479-80F8-4DFC-93AD-72C473108A1D}" type="pres">
      <dgm:prSet presAssocID="{021E8D3E-8B62-477E-ABBE-E88B1793F890}" presName="Name35" presStyleLbl="parChTrans1D2" presStyleIdx="0" presStyleCnt="2"/>
      <dgm:spPr/>
      <dgm:t>
        <a:bodyPr/>
        <a:lstStyle/>
        <a:p>
          <a:pPr rtl="1"/>
          <a:endParaRPr lang="ar-EG"/>
        </a:p>
      </dgm:t>
    </dgm:pt>
    <dgm:pt modelId="{141DB2AA-4037-4F6F-B545-6C3C551A3619}" type="pres">
      <dgm:prSet presAssocID="{27148E49-9724-4708-B250-A9AC514C6A33}" presName="hierRoot2" presStyleCnt="0">
        <dgm:presLayoutVars>
          <dgm:hierBranch/>
        </dgm:presLayoutVars>
      </dgm:prSet>
      <dgm:spPr/>
    </dgm:pt>
    <dgm:pt modelId="{50D3CC68-9ADC-47DD-B34D-AB6E20511214}" type="pres">
      <dgm:prSet presAssocID="{27148E49-9724-4708-B250-A9AC514C6A33}" presName="rootComposite" presStyleCnt="0"/>
      <dgm:spPr/>
    </dgm:pt>
    <dgm:pt modelId="{CE131821-0BF6-4C8C-BA5A-9FF477563A5A}" type="pres">
      <dgm:prSet presAssocID="{27148E49-9724-4708-B250-A9AC514C6A33}" presName="rootText" presStyleLbl="node2" presStyleIdx="0" presStyleCnt="2" custScaleX="111569" custScaleY="68960">
        <dgm:presLayoutVars>
          <dgm:chPref val="3"/>
        </dgm:presLayoutVars>
      </dgm:prSet>
      <dgm:spPr/>
      <dgm:t>
        <a:bodyPr/>
        <a:lstStyle/>
        <a:p>
          <a:pPr rtl="1"/>
          <a:endParaRPr lang="ar-EG"/>
        </a:p>
      </dgm:t>
    </dgm:pt>
    <dgm:pt modelId="{481B9451-50BB-4FD6-9E5B-39D8D277D7F0}" type="pres">
      <dgm:prSet presAssocID="{27148E49-9724-4708-B250-A9AC514C6A33}" presName="rootConnector" presStyleLbl="node2" presStyleIdx="0" presStyleCnt="2"/>
      <dgm:spPr/>
      <dgm:t>
        <a:bodyPr/>
        <a:lstStyle/>
        <a:p>
          <a:pPr rtl="1"/>
          <a:endParaRPr lang="ar-EG"/>
        </a:p>
      </dgm:t>
    </dgm:pt>
    <dgm:pt modelId="{19AA59B0-A46D-4BDD-8280-B718B5080186}" type="pres">
      <dgm:prSet presAssocID="{27148E49-9724-4708-B250-A9AC514C6A33}" presName="hierChild4" presStyleCnt="0"/>
      <dgm:spPr/>
    </dgm:pt>
    <dgm:pt modelId="{2B8D5E8C-0DAF-4898-A131-81AA549BC052}" type="pres">
      <dgm:prSet presAssocID="{27148E49-9724-4708-B250-A9AC514C6A33}" presName="hierChild5" presStyleCnt="0"/>
      <dgm:spPr/>
    </dgm:pt>
    <dgm:pt modelId="{EA4328C2-2919-4DDA-986F-AEF8CACF2479}" type="pres">
      <dgm:prSet presAssocID="{D0B7028A-73EE-438C-9E1B-9AF4E0C16045}" presName="Name35" presStyleLbl="parChTrans1D2" presStyleIdx="1" presStyleCnt="2"/>
      <dgm:spPr/>
      <dgm:t>
        <a:bodyPr/>
        <a:lstStyle/>
        <a:p>
          <a:pPr rtl="1"/>
          <a:endParaRPr lang="ar-EG"/>
        </a:p>
      </dgm:t>
    </dgm:pt>
    <dgm:pt modelId="{7F354FE0-A3F3-46D5-BB1E-FF4C6A039586}" type="pres">
      <dgm:prSet presAssocID="{CF4A1366-AE89-4B11-80E4-B627B33AF5A7}" presName="hierRoot2" presStyleCnt="0">
        <dgm:presLayoutVars>
          <dgm:hierBranch/>
        </dgm:presLayoutVars>
      </dgm:prSet>
      <dgm:spPr/>
    </dgm:pt>
    <dgm:pt modelId="{9C85C466-8B70-444E-9DCC-078F1DB2E717}" type="pres">
      <dgm:prSet presAssocID="{CF4A1366-AE89-4B11-80E4-B627B33AF5A7}" presName="rootComposite" presStyleCnt="0"/>
      <dgm:spPr/>
    </dgm:pt>
    <dgm:pt modelId="{CF3FBDC6-C028-43E9-A065-10894AB6169C}" type="pres">
      <dgm:prSet presAssocID="{CF4A1366-AE89-4B11-80E4-B627B33AF5A7}" presName="rootText" presStyleLbl="node2" presStyleIdx="1" presStyleCnt="2" custScaleY="69342">
        <dgm:presLayoutVars>
          <dgm:chPref val="3"/>
        </dgm:presLayoutVars>
      </dgm:prSet>
      <dgm:spPr/>
      <dgm:t>
        <a:bodyPr/>
        <a:lstStyle/>
        <a:p>
          <a:pPr rtl="1"/>
          <a:endParaRPr lang="ar-EG"/>
        </a:p>
      </dgm:t>
    </dgm:pt>
    <dgm:pt modelId="{45E77EC8-7792-45EC-A0E5-094FD49438B8}" type="pres">
      <dgm:prSet presAssocID="{CF4A1366-AE89-4B11-80E4-B627B33AF5A7}" presName="rootConnector" presStyleLbl="node2" presStyleIdx="1" presStyleCnt="2"/>
      <dgm:spPr/>
      <dgm:t>
        <a:bodyPr/>
        <a:lstStyle/>
        <a:p>
          <a:pPr rtl="1"/>
          <a:endParaRPr lang="ar-EG"/>
        </a:p>
      </dgm:t>
    </dgm:pt>
    <dgm:pt modelId="{94814B65-6E63-40D9-85DE-AA9E9B4B0653}" type="pres">
      <dgm:prSet presAssocID="{CF4A1366-AE89-4B11-80E4-B627B33AF5A7}" presName="hierChild4" presStyleCnt="0"/>
      <dgm:spPr/>
    </dgm:pt>
    <dgm:pt modelId="{A4A36EC1-584A-4E50-8BDD-498D4D7481B6}" type="pres">
      <dgm:prSet presAssocID="{CF4A1366-AE89-4B11-80E4-B627B33AF5A7}" presName="hierChild5" presStyleCnt="0"/>
      <dgm:spPr/>
    </dgm:pt>
    <dgm:pt modelId="{9DF95028-D760-4A97-9903-63C6C26CA4D4}" type="pres">
      <dgm:prSet presAssocID="{C9556046-A24E-407C-B3AF-FF807ED3A06D}" presName="hierChild3" presStyleCnt="0"/>
      <dgm:spPr/>
    </dgm:pt>
  </dgm:ptLst>
  <dgm:cxnLst>
    <dgm:cxn modelId="{316ACB4E-47EB-4B94-BD7B-C8DE37D8FF2D}" type="presOf" srcId="{D0B7028A-73EE-438C-9E1B-9AF4E0C16045}" destId="{EA4328C2-2919-4DDA-986F-AEF8CACF2479}" srcOrd="0" destOrd="0" presId="urn:microsoft.com/office/officeart/2005/8/layout/orgChart1"/>
    <dgm:cxn modelId="{34344A68-5224-44DC-BF78-33BDADFB1D65}" type="presOf" srcId="{C9556046-A24E-407C-B3AF-FF807ED3A06D}" destId="{2A039DBC-0FA1-4118-BC26-87E01E7ACC65}" srcOrd="0" destOrd="0" presId="urn:microsoft.com/office/officeart/2005/8/layout/orgChart1"/>
    <dgm:cxn modelId="{5BEE3C24-EB33-4577-A44A-03120CAB3113}" type="presOf" srcId="{C9556046-A24E-407C-B3AF-FF807ED3A06D}" destId="{2A81E169-7E09-4500-83AB-36EDD49AC4A6}" srcOrd="1" destOrd="0" presId="urn:microsoft.com/office/officeart/2005/8/layout/orgChart1"/>
    <dgm:cxn modelId="{ED0D4716-C36C-41B3-BE89-2B7E21D8036F}" srcId="{C9556046-A24E-407C-B3AF-FF807ED3A06D}" destId="{27148E49-9724-4708-B250-A9AC514C6A33}" srcOrd="0" destOrd="0" parTransId="{021E8D3E-8B62-477E-ABBE-E88B1793F890}" sibTransId="{4F86C6C2-19FA-40F1-A8FA-496178624197}"/>
    <dgm:cxn modelId="{13207C1D-54C6-46A5-B8D4-3DFADB86FA4A}" type="presOf" srcId="{021E8D3E-8B62-477E-ABBE-E88B1793F890}" destId="{151AD479-80F8-4DFC-93AD-72C473108A1D}" srcOrd="0" destOrd="0" presId="urn:microsoft.com/office/officeart/2005/8/layout/orgChart1"/>
    <dgm:cxn modelId="{9DB6A944-F913-4985-A598-EB90E6836D03}" type="presOf" srcId="{CF4A1366-AE89-4B11-80E4-B627B33AF5A7}" destId="{CF3FBDC6-C028-43E9-A065-10894AB6169C}" srcOrd="0" destOrd="0" presId="urn:microsoft.com/office/officeart/2005/8/layout/orgChart1"/>
    <dgm:cxn modelId="{3D4D6188-2F5D-45CC-95E8-6D76E15C08E6}" type="presOf" srcId="{F5BE2CAB-DE5D-4CBF-86CB-FDA073147AC7}" destId="{7E041FA8-946F-408D-B3BE-6455CAB55EC6}" srcOrd="0" destOrd="0" presId="urn:microsoft.com/office/officeart/2005/8/layout/orgChart1"/>
    <dgm:cxn modelId="{12C0E4F5-C86B-4D20-8245-B330428A804D}" srcId="{C9556046-A24E-407C-B3AF-FF807ED3A06D}" destId="{CF4A1366-AE89-4B11-80E4-B627B33AF5A7}" srcOrd="1" destOrd="0" parTransId="{D0B7028A-73EE-438C-9E1B-9AF4E0C16045}" sibTransId="{14FE5355-ABEB-4D28-8713-89856B620506}"/>
    <dgm:cxn modelId="{4902C0D8-3BFF-4745-9290-45EE66907E3F}" type="presOf" srcId="{27148E49-9724-4708-B250-A9AC514C6A33}" destId="{CE131821-0BF6-4C8C-BA5A-9FF477563A5A}" srcOrd="0" destOrd="0" presId="urn:microsoft.com/office/officeart/2005/8/layout/orgChart1"/>
    <dgm:cxn modelId="{393D38E5-DF59-4B33-A898-4B80E20BDF30}" srcId="{F5BE2CAB-DE5D-4CBF-86CB-FDA073147AC7}" destId="{C9556046-A24E-407C-B3AF-FF807ED3A06D}" srcOrd="0" destOrd="0" parTransId="{012FBA08-60F0-4FAF-9551-EC4232C2A30A}" sibTransId="{C5756D08-0AD7-44DA-B8A0-8044ECE71D47}"/>
    <dgm:cxn modelId="{6021D61A-B4BA-4F1F-B6A2-4F724EFF8573}" type="presOf" srcId="{CF4A1366-AE89-4B11-80E4-B627B33AF5A7}" destId="{45E77EC8-7792-45EC-A0E5-094FD49438B8}" srcOrd="1" destOrd="0" presId="urn:microsoft.com/office/officeart/2005/8/layout/orgChart1"/>
    <dgm:cxn modelId="{C8D8185B-0A93-44A2-9477-AAA1FE5E40AC}" type="presOf" srcId="{27148E49-9724-4708-B250-A9AC514C6A33}" destId="{481B9451-50BB-4FD6-9E5B-39D8D277D7F0}" srcOrd="1" destOrd="0" presId="urn:microsoft.com/office/officeart/2005/8/layout/orgChart1"/>
    <dgm:cxn modelId="{96FB31AC-3760-46AC-B83B-A311A9582B7A}" type="presParOf" srcId="{7E041FA8-946F-408D-B3BE-6455CAB55EC6}" destId="{E8462E28-814C-4C45-83ED-213825C92BE9}" srcOrd="0" destOrd="0" presId="urn:microsoft.com/office/officeart/2005/8/layout/orgChart1"/>
    <dgm:cxn modelId="{F6868712-2DE3-4E57-8FB5-C7C76944089F}" type="presParOf" srcId="{E8462E28-814C-4C45-83ED-213825C92BE9}" destId="{31FB3FD5-86F2-42E8-9D14-C330F4028631}" srcOrd="0" destOrd="0" presId="urn:microsoft.com/office/officeart/2005/8/layout/orgChart1"/>
    <dgm:cxn modelId="{28B21B95-29A8-497C-98D4-D8B454DC034A}" type="presParOf" srcId="{31FB3FD5-86F2-42E8-9D14-C330F4028631}" destId="{2A039DBC-0FA1-4118-BC26-87E01E7ACC65}" srcOrd="0" destOrd="0" presId="urn:microsoft.com/office/officeart/2005/8/layout/orgChart1"/>
    <dgm:cxn modelId="{04399A54-C23B-4137-A81E-6241B9242FAE}" type="presParOf" srcId="{31FB3FD5-86F2-42E8-9D14-C330F4028631}" destId="{2A81E169-7E09-4500-83AB-36EDD49AC4A6}" srcOrd="1" destOrd="0" presId="urn:microsoft.com/office/officeart/2005/8/layout/orgChart1"/>
    <dgm:cxn modelId="{C10686CF-90F9-4BD6-974A-61B3FAB91795}" type="presParOf" srcId="{E8462E28-814C-4C45-83ED-213825C92BE9}" destId="{0E3F6B72-D0AA-48E6-BF55-01989D5A6A62}" srcOrd="1" destOrd="0" presId="urn:microsoft.com/office/officeart/2005/8/layout/orgChart1"/>
    <dgm:cxn modelId="{6AB30291-4FA5-43F4-BCE5-4C670721CB48}" type="presParOf" srcId="{0E3F6B72-D0AA-48E6-BF55-01989D5A6A62}" destId="{151AD479-80F8-4DFC-93AD-72C473108A1D}" srcOrd="0" destOrd="0" presId="urn:microsoft.com/office/officeart/2005/8/layout/orgChart1"/>
    <dgm:cxn modelId="{C44CFD1E-290C-46C6-AA1A-8831ADB5FE28}" type="presParOf" srcId="{0E3F6B72-D0AA-48E6-BF55-01989D5A6A62}" destId="{141DB2AA-4037-4F6F-B545-6C3C551A3619}" srcOrd="1" destOrd="0" presId="urn:microsoft.com/office/officeart/2005/8/layout/orgChart1"/>
    <dgm:cxn modelId="{4569D76B-2026-4208-AE93-A95D32FE0DD3}" type="presParOf" srcId="{141DB2AA-4037-4F6F-B545-6C3C551A3619}" destId="{50D3CC68-9ADC-47DD-B34D-AB6E20511214}" srcOrd="0" destOrd="0" presId="urn:microsoft.com/office/officeart/2005/8/layout/orgChart1"/>
    <dgm:cxn modelId="{03CD63B3-01E5-424A-8106-47650FDF458A}" type="presParOf" srcId="{50D3CC68-9ADC-47DD-B34D-AB6E20511214}" destId="{CE131821-0BF6-4C8C-BA5A-9FF477563A5A}" srcOrd="0" destOrd="0" presId="urn:microsoft.com/office/officeart/2005/8/layout/orgChart1"/>
    <dgm:cxn modelId="{ACEAE98C-4345-47D8-B696-86DA8995C991}" type="presParOf" srcId="{50D3CC68-9ADC-47DD-B34D-AB6E20511214}" destId="{481B9451-50BB-4FD6-9E5B-39D8D277D7F0}" srcOrd="1" destOrd="0" presId="urn:microsoft.com/office/officeart/2005/8/layout/orgChart1"/>
    <dgm:cxn modelId="{EB904E70-5B8E-4C01-BD64-86F5526CBDDD}" type="presParOf" srcId="{141DB2AA-4037-4F6F-B545-6C3C551A3619}" destId="{19AA59B0-A46D-4BDD-8280-B718B5080186}" srcOrd="1" destOrd="0" presId="urn:microsoft.com/office/officeart/2005/8/layout/orgChart1"/>
    <dgm:cxn modelId="{A31C9A37-D6DB-44E0-927A-D32B983B384C}" type="presParOf" srcId="{141DB2AA-4037-4F6F-B545-6C3C551A3619}" destId="{2B8D5E8C-0DAF-4898-A131-81AA549BC052}" srcOrd="2" destOrd="0" presId="urn:microsoft.com/office/officeart/2005/8/layout/orgChart1"/>
    <dgm:cxn modelId="{82C065C2-9274-40E4-99AA-A2A56466CB6A}" type="presParOf" srcId="{0E3F6B72-D0AA-48E6-BF55-01989D5A6A62}" destId="{EA4328C2-2919-4DDA-986F-AEF8CACF2479}" srcOrd="2" destOrd="0" presId="urn:microsoft.com/office/officeart/2005/8/layout/orgChart1"/>
    <dgm:cxn modelId="{4C828736-5A1C-400F-A6A2-76410A34B65E}" type="presParOf" srcId="{0E3F6B72-D0AA-48E6-BF55-01989D5A6A62}" destId="{7F354FE0-A3F3-46D5-BB1E-FF4C6A039586}" srcOrd="3" destOrd="0" presId="urn:microsoft.com/office/officeart/2005/8/layout/orgChart1"/>
    <dgm:cxn modelId="{C90128DC-6129-4195-8CE7-1B25B6C81FFE}" type="presParOf" srcId="{7F354FE0-A3F3-46D5-BB1E-FF4C6A039586}" destId="{9C85C466-8B70-444E-9DCC-078F1DB2E717}" srcOrd="0" destOrd="0" presId="urn:microsoft.com/office/officeart/2005/8/layout/orgChart1"/>
    <dgm:cxn modelId="{9983CA21-2B6E-475F-A546-E9967F783591}" type="presParOf" srcId="{9C85C466-8B70-444E-9DCC-078F1DB2E717}" destId="{CF3FBDC6-C028-43E9-A065-10894AB6169C}" srcOrd="0" destOrd="0" presId="urn:microsoft.com/office/officeart/2005/8/layout/orgChart1"/>
    <dgm:cxn modelId="{0A6A2838-6ED9-445D-881A-EEB47F3070A5}" type="presParOf" srcId="{9C85C466-8B70-444E-9DCC-078F1DB2E717}" destId="{45E77EC8-7792-45EC-A0E5-094FD49438B8}" srcOrd="1" destOrd="0" presId="urn:microsoft.com/office/officeart/2005/8/layout/orgChart1"/>
    <dgm:cxn modelId="{452FA4E4-3896-44FD-BE77-EAB286304703}" type="presParOf" srcId="{7F354FE0-A3F3-46D5-BB1E-FF4C6A039586}" destId="{94814B65-6E63-40D9-85DE-AA9E9B4B0653}" srcOrd="1" destOrd="0" presId="urn:microsoft.com/office/officeart/2005/8/layout/orgChart1"/>
    <dgm:cxn modelId="{6E632213-B348-4F5D-9F21-39DD930C0038}" type="presParOf" srcId="{7F354FE0-A3F3-46D5-BB1E-FF4C6A039586}" destId="{A4A36EC1-584A-4E50-8BDD-498D4D7481B6}" srcOrd="2" destOrd="0" presId="urn:microsoft.com/office/officeart/2005/8/layout/orgChart1"/>
    <dgm:cxn modelId="{E7E5801F-4AA3-4B90-B053-6BB02B51B1D4}" type="presParOf" srcId="{E8462E28-814C-4C45-83ED-213825C92BE9}" destId="{9DF95028-D760-4A97-9903-63C6C26CA4D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090B787-E7ED-4CEF-907E-B888C12F1B53}" type="datetimeFigureOut">
              <a:rPr lang="ar-EG" smtClean="0"/>
              <a:t>16/02/1444</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AFD27E7-3097-48FE-BD35-0A12E067A581}" type="slidenum">
              <a:rPr lang="ar-EG" smtClean="0"/>
              <a:t>‹#›</a:t>
            </a:fld>
            <a:endParaRPr lang="ar-EG"/>
          </a:p>
        </p:txBody>
      </p:sp>
    </p:spTree>
    <p:extLst>
      <p:ext uri="{BB962C8B-B14F-4D97-AF65-F5344CB8AC3E}">
        <p14:creationId xmlns:p14="http://schemas.microsoft.com/office/powerpoint/2010/main" val="160657171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D76CF5CF-0F17-47FF-AB4A-367BEBD4188D}" type="datetimeFigureOut">
              <a:rPr lang="ar-EG" smtClean="0"/>
              <a:t>16/02/1444</a:t>
            </a:fld>
            <a:endParaRPr lang="ar-EG"/>
          </a:p>
        </p:txBody>
      </p:sp>
      <p:sp>
        <p:nvSpPr>
          <p:cNvPr id="19" name="Footer Placeholder 18"/>
          <p:cNvSpPr>
            <a:spLocks noGrp="1"/>
          </p:cNvSpPr>
          <p:nvPr>
            <p:ph type="ftr" sz="quarter" idx="11"/>
          </p:nvPr>
        </p:nvSpPr>
        <p:spPr/>
        <p:txBody>
          <a:bodyPr/>
          <a:lstStyle/>
          <a:p>
            <a:endParaRPr lang="ar-EG"/>
          </a:p>
        </p:txBody>
      </p:sp>
      <p:sp>
        <p:nvSpPr>
          <p:cNvPr id="27" name="Slide Number Placeholder 26"/>
          <p:cNvSpPr>
            <a:spLocks noGrp="1"/>
          </p:cNvSpPr>
          <p:nvPr>
            <p:ph type="sldNum" sz="quarter" idx="12"/>
          </p:nvPr>
        </p:nvSpPr>
        <p:spPr/>
        <p:txBody>
          <a:bodyPr/>
          <a:lstStyle/>
          <a:p>
            <a:fld id="{62152FEF-76C8-4675-A457-4CE7B73300E6}" type="slidenum">
              <a:rPr lang="ar-EG" smtClean="0"/>
              <a:t>‹#›</a:t>
            </a:fld>
            <a:endParaRPr lang="ar-EG"/>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D76CF5CF-0F17-47FF-AB4A-367BEBD4188D}" type="datetimeFigureOut">
              <a:rPr lang="ar-EG" smtClean="0"/>
              <a:t>16/02/1444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D76CF5CF-0F17-47FF-AB4A-367BEBD4188D}" type="datetimeFigureOut">
              <a:rPr lang="ar-EG" smtClean="0"/>
              <a:t>16/02/1444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عنوان ومخطط أو مخطط هيكلي">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EG"/>
          </a:p>
        </p:txBody>
      </p:sp>
      <p:sp>
        <p:nvSpPr>
          <p:cNvPr id="3" name="عنصر نائب لـ SmartArt 2"/>
          <p:cNvSpPr>
            <a:spLocks noGrp="1"/>
          </p:cNvSpPr>
          <p:nvPr>
            <p:ph type="dgm" idx="1"/>
          </p:nvPr>
        </p:nvSpPr>
        <p:spPr>
          <a:xfrm>
            <a:off x="457200" y="1600200"/>
            <a:ext cx="8229600" cy="4525963"/>
          </a:xfrm>
        </p:spPr>
        <p:txBody>
          <a:bodyPr/>
          <a:lstStyle/>
          <a:p>
            <a:endParaRPr lang="ar-EG"/>
          </a:p>
        </p:txBody>
      </p:sp>
      <p:sp>
        <p:nvSpPr>
          <p:cNvPr id="4" name="عنصر نائب للتاريخ 3"/>
          <p:cNvSpPr>
            <a:spLocks noGrp="1"/>
          </p:cNvSpPr>
          <p:nvPr>
            <p:ph type="dt" sz="half" idx="10"/>
          </p:nvPr>
        </p:nvSpPr>
        <p:spPr>
          <a:xfrm>
            <a:off x="6553200" y="6245225"/>
            <a:ext cx="2133600" cy="476250"/>
          </a:xfrm>
        </p:spPr>
        <p:txBody>
          <a:bodyPr/>
          <a:lstStyle>
            <a:lvl1pPr>
              <a:defRPr/>
            </a:lvl1pPr>
          </a:lstStyle>
          <a:p>
            <a:endParaRPr lang="en-US"/>
          </a:p>
        </p:txBody>
      </p:sp>
      <p:sp>
        <p:nvSpPr>
          <p:cNvPr id="5" name="عنصر نائب للتذييل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عنصر نائب لرقم الشريحة 5"/>
          <p:cNvSpPr>
            <a:spLocks noGrp="1"/>
          </p:cNvSpPr>
          <p:nvPr>
            <p:ph type="sldNum" sz="quarter" idx="12"/>
          </p:nvPr>
        </p:nvSpPr>
        <p:spPr>
          <a:xfrm>
            <a:off x="457200" y="6245225"/>
            <a:ext cx="2133600" cy="476250"/>
          </a:xfrm>
        </p:spPr>
        <p:txBody>
          <a:bodyPr/>
          <a:lstStyle>
            <a:lvl1pPr>
              <a:defRPr/>
            </a:lvl1pPr>
          </a:lstStyle>
          <a:p>
            <a:fld id="{B5CCF167-8E84-42DA-8D0C-2ED3ECA8BF22}" type="slidenum">
              <a:rPr lang="ar-SA"/>
              <a:pPr/>
              <a:t>‹#›</a:t>
            </a:fld>
            <a:endParaRPr lang="en-US"/>
          </a:p>
        </p:txBody>
      </p:sp>
    </p:spTree>
    <p:extLst>
      <p:ext uri="{BB962C8B-B14F-4D97-AF65-F5344CB8AC3E}">
        <p14:creationId xmlns:p14="http://schemas.microsoft.com/office/powerpoint/2010/main" val="342841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D76CF5CF-0F17-47FF-AB4A-367BEBD4188D}" type="datetimeFigureOut">
              <a:rPr lang="ar-EG" smtClean="0"/>
              <a:t>16/02/1444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D76CF5CF-0F17-47FF-AB4A-367BEBD4188D}" type="datetimeFigureOut">
              <a:rPr lang="ar-EG" smtClean="0"/>
              <a:t>16/02/1444</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62152FEF-76C8-4675-A457-4CE7B73300E6}" type="slidenum">
              <a:rPr lang="ar-EG" smtClean="0"/>
              <a:t>‹#›</a:t>
            </a:fld>
            <a:endParaRPr lang="ar-EG"/>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D76CF5CF-0F17-47FF-AB4A-367BEBD4188D}" type="datetimeFigureOut">
              <a:rPr lang="ar-EG" smtClean="0"/>
              <a:t>16/02/1444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D76CF5CF-0F17-47FF-AB4A-367BEBD4188D}" type="datetimeFigureOut">
              <a:rPr lang="ar-EG" smtClean="0"/>
              <a:t>16/02/1444</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D76CF5CF-0F17-47FF-AB4A-367BEBD4188D}" type="datetimeFigureOut">
              <a:rPr lang="ar-EG" smtClean="0"/>
              <a:t>16/02/1444</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CF5CF-0F17-47FF-AB4A-367BEBD4188D}" type="datetimeFigureOut">
              <a:rPr lang="ar-EG" smtClean="0"/>
              <a:t>16/02/1444</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D76CF5CF-0F17-47FF-AB4A-367BEBD4188D}" type="datetimeFigureOut">
              <a:rPr lang="ar-EG" smtClean="0"/>
              <a:t>16/02/1444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62152FEF-76C8-4675-A457-4CE7B73300E6}" type="slidenum">
              <a:rPr lang="ar-EG" smtClean="0"/>
              <a:t>‹#›</a:t>
            </a:fld>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D76CF5CF-0F17-47FF-AB4A-367BEBD4188D}" type="datetimeFigureOut">
              <a:rPr lang="ar-EG" smtClean="0"/>
              <a:t>16/02/1444</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a:xfrm>
            <a:off x="8077200" y="6356350"/>
            <a:ext cx="609600" cy="365125"/>
          </a:xfrm>
        </p:spPr>
        <p:txBody>
          <a:bodyPr/>
          <a:lstStyle/>
          <a:p>
            <a:fld id="{62152FEF-76C8-4675-A457-4CE7B73300E6}" type="slidenum">
              <a:rPr lang="ar-EG" smtClean="0"/>
              <a:t>‹#›</a:t>
            </a:fld>
            <a:endParaRPr lang="ar-EG"/>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76CF5CF-0F17-47FF-AB4A-367BEBD4188D}" type="datetimeFigureOut">
              <a:rPr lang="ar-EG" smtClean="0"/>
              <a:t>16/02/1444</a:t>
            </a:fld>
            <a:endParaRPr lang="ar-EG"/>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EG"/>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2152FEF-76C8-4675-A457-4CE7B73300E6}" type="slidenum">
              <a:rPr lang="ar-EG" smtClean="0"/>
              <a:t>‹#›</a:t>
            </a:fld>
            <a:endParaRPr lang="ar-EG"/>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yad\Desktop\1280710482.gif"/>
          <p:cNvPicPr>
            <a:picLocks noChangeAspect="1" noChangeArrowheads="1" noCrop="1"/>
          </p:cNvPicPr>
          <p:nvPr/>
        </p:nvPicPr>
        <p:blipFill>
          <a:blip r:embed="rId2"/>
          <a:srcRect/>
          <a:stretch>
            <a:fillRect/>
          </a:stretch>
        </p:blipFill>
        <p:spPr bwMode="auto">
          <a:xfrm>
            <a:off x="0" y="0"/>
            <a:ext cx="8915400" cy="6235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919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873" y="0"/>
            <a:ext cx="8610600" cy="6863417"/>
          </a:xfrm>
          <a:prstGeom prst="rect">
            <a:avLst/>
          </a:prstGeom>
        </p:spPr>
        <p:txBody>
          <a:bodyPr wrap="square">
            <a:spAutoFit/>
          </a:bodyPr>
          <a:lstStyle/>
          <a:p>
            <a:pPr algn="just" rtl="1"/>
            <a:r>
              <a:rPr lang="ar-SA" b="1" i="1" u="sng" dirty="0"/>
              <a:t>مقومات </a:t>
            </a:r>
            <a:r>
              <a:rPr lang="ar-SA" sz="2000" dirty="0">
                <a:latin typeface="Arial" pitchFamily="34" charset="0"/>
                <a:cs typeface="Arial" pitchFamily="34" charset="0"/>
              </a:rPr>
              <a:t>الاستزراع السمكى بجمهورية مصر العربية :</a:t>
            </a:r>
            <a:endParaRPr lang="en-US" sz="2000" dirty="0">
              <a:latin typeface="Arial" pitchFamily="34" charset="0"/>
              <a:cs typeface="Arial" pitchFamily="34" charset="0"/>
            </a:endParaRPr>
          </a:p>
          <a:p>
            <a:pPr algn="just" rtl="1"/>
            <a:r>
              <a:rPr lang="ar-SA" sz="2000" dirty="0">
                <a:latin typeface="Arial" pitchFamily="34" charset="0"/>
                <a:cs typeface="Arial" pitchFamily="34" charset="0"/>
              </a:rPr>
              <a:t>تمتلك مصر من المقومات الكبيرة والمزايا ما يجعلها تقع ضمن دول المقدمة التى تتمتع ببيئة جيدة صالحة للاستزراع السمكى </a:t>
            </a:r>
            <a:r>
              <a:rPr lang="ar-SA" sz="2000" dirty="0" smtClean="0">
                <a:latin typeface="Arial" pitchFamily="34" charset="0"/>
                <a:cs typeface="Arial" pitchFamily="34" charset="0"/>
              </a:rPr>
              <a:t>،</a:t>
            </a:r>
            <a:endParaRPr lang="ar-EG" sz="2000" dirty="0" smtClean="0">
              <a:latin typeface="Arial" pitchFamily="34" charset="0"/>
              <a:cs typeface="Arial" pitchFamily="34" charset="0"/>
            </a:endParaRPr>
          </a:p>
          <a:p>
            <a:pPr algn="just" rtl="1"/>
            <a:r>
              <a:rPr lang="ar-SA" sz="2000" dirty="0" smtClean="0">
                <a:latin typeface="Arial" pitchFamily="34" charset="0"/>
                <a:cs typeface="Arial" pitchFamily="34" charset="0"/>
              </a:rPr>
              <a:t> </a:t>
            </a:r>
            <a:r>
              <a:rPr lang="ar-SA" sz="2000" dirty="0">
                <a:latin typeface="Arial" pitchFamily="34" charset="0"/>
                <a:cs typeface="Arial" pitchFamily="34" charset="0"/>
              </a:rPr>
              <a:t>من حيث المناخ ، والموقع ، وتوفر الأراضى ومياه الاستزراع ومصادر الطاقة ، ومرافق البنية الأساسية ورأس المال ، والآفاق التسويقية الجيدة ، ويضاف إلى ذلك الأيدى العاملة .</a:t>
            </a:r>
            <a:endParaRPr lang="en-US" sz="2000" dirty="0">
              <a:latin typeface="Arial" pitchFamily="34" charset="0"/>
              <a:cs typeface="Arial" pitchFamily="34" charset="0"/>
            </a:endParaRPr>
          </a:p>
          <a:p>
            <a:pPr lvl="0" algn="just" rtl="1"/>
            <a:r>
              <a:rPr lang="ar-SA" sz="2000" b="1" u="sng" dirty="0">
                <a:latin typeface="Arial" pitchFamily="34" charset="0"/>
                <a:cs typeface="Arial" pitchFamily="34" charset="0"/>
              </a:rPr>
              <a:t>الموقع </a:t>
            </a:r>
            <a:r>
              <a:rPr lang="ar-SA" sz="2000" b="1" u="sng" dirty="0" smtClean="0">
                <a:latin typeface="Arial" pitchFamily="34" charset="0"/>
                <a:cs typeface="Arial" pitchFamily="34" charset="0"/>
              </a:rPr>
              <a:t>:</a:t>
            </a:r>
            <a:endParaRPr lang="ar-EG" sz="2000" b="1" u="sng" dirty="0" smtClean="0">
              <a:latin typeface="Arial" pitchFamily="34" charset="0"/>
              <a:cs typeface="Arial" pitchFamily="34" charset="0"/>
            </a:endParaRPr>
          </a:p>
          <a:p>
            <a:pPr lvl="0" algn="just" rtl="1"/>
            <a:r>
              <a:rPr lang="ar-SA" sz="2000" dirty="0" smtClean="0">
                <a:latin typeface="Arial" pitchFamily="34" charset="0"/>
                <a:cs typeface="Arial" pitchFamily="34" charset="0"/>
              </a:rPr>
              <a:t> </a:t>
            </a:r>
            <a:r>
              <a:rPr lang="ar-SA" sz="2000" dirty="0">
                <a:latin typeface="Arial" pitchFamily="34" charset="0"/>
                <a:cs typeface="Arial" pitchFamily="34" charset="0"/>
              </a:rPr>
              <a:t>مصر بحكم موقعها الجغرافى المتميز حيث تتوسط العالم تقريباً بين معظم القارات ، وامتداد سواحلها يجعلها تمتلك مصادر غنية ومتنوعة من الأسماك والقشريات والأصداف القابلة للاستزراع على المستوى التجارى . وهذه الاستراتيجية  فى الموقع جعلت مصر مؤهلة للدخول فى شريحة واسعة من استزراع الأحياء البحرية والعذبة والاستفادة من هذا الموقع فى التسويق والمنافسة .</a:t>
            </a:r>
            <a:endParaRPr lang="en-US" sz="2000" dirty="0">
              <a:latin typeface="Arial" pitchFamily="34" charset="0"/>
              <a:cs typeface="Arial" pitchFamily="34" charset="0"/>
            </a:endParaRPr>
          </a:p>
          <a:p>
            <a:pPr lvl="0" algn="just" rtl="1"/>
            <a:r>
              <a:rPr lang="ar-SA" sz="2000" b="1" u="sng" dirty="0">
                <a:latin typeface="Arial" pitchFamily="34" charset="0"/>
                <a:cs typeface="Arial" pitchFamily="34" charset="0"/>
              </a:rPr>
              <a:t>المناخ : </a:t>
            </a:r>
            <a:endParaRPr lang="ar-EG" sz="2000" b="1" u="sng" dirty="0" smtClean="0">
              <a:latin typeface="Arial" pitchFamily="34" charset="0"/>
              <a:cs typeface="Arial" pitchFamily="34" charset="0"/>
            </a:endParaRPr>
          </a:p>
          <a:p>
            <a:pPr lvl="0" algn="just" rtl="1"/>
            <a:r>
              <a:rPr lang="ar-SA" sz="2000" dirty="0" smtClean="0">
                <a:latin typeface="Arial" pitchFamily="34" charset="0"/>
                <a:cs typeface="Arial" pitchFamily="34" charset="0"/>
              </a:rPr>
              <a:t>يدور </a:t>
            </a:r>
            <a:r>
              <a:rPr lang="ar-SA" sz="2000" dirty="0">
                <a:latin typeface="Arial" pitchFamily="34" charset="0"/>
                <a:cs typeface="Arial" pitchFamily="34" charset="0"/>
              </a:rPr>
              <a:t>المناخ العام بمصر ما بين الاستوائى وشبه الاستوائى والذى يعد مناخاً مناسباً لأنشطة الاستزراع السمكى على مدار العام ، حيث درجة الحرارة المناسبة لنمو وتكاثر العديد من فصائل الأسماك والروبيان .</a:t>
            </a:r>
            <a:endParaRPr lang="en-US" sz="2000" dirty="0">
              <a:latin typeface="Arial" pitchFamily="34" charset="0"/>
              <a:cs typeface="Arial" pitchFamily="34" charset="0"/>
            </a:endParaRPr>
          </a:p>
          <a:p>
            <a:pPr lvl="0" algn="just" rtl="1"/>
            <a:r>
              <a:rPr lang="ar-SA" sz="2000" b="1" u="sng" dirty="0">
                <a:latin typeface="Arial" pitchFamily="34" charset="0"/>
                <a:cs typeface="Arial" pitchFamily="34" charset="0"/>
              </a:rPr>
              <a:t>الأراضى المناسبة : </a:t>
            </a:r>
            <a:endParaRPr lang="ar-EG" sz="2000" b="1" u="sng" dirty="0" smtClean="0">
              <a:latin typeface="Arial" pitchFamily="34" charset="0"/>
              <a:cs typeface="Arial" pitchFamily="34" charset="0"/>
            </a:endParaRPr>
          </a:p>
          <a:p>
            <a:pPr lvl="0" algn="just" rtl="1"/>
            <a:r>
              <a:rPr lang="ar-SA" sz="2000" dirty="0" smtClean="0">
                <a:latin typeface="Arial" pitchFamily="34" charset="0"/>
                <a:cs typeface="Arial" pitchFamily="34" charset="0"/>
              </a:rPr>
              <a:t>أثبتت </a:t>
            </a:r>
            <a:r>
              <a:rPr lang="ar-SA" sz="2000" dirty="0">
                <a:latin typeface="Arial" pitchFamily="34" charset="0"/>
                <a:cs typeface="Arial" pitchFamily="34" charset="0"/>
              </a:rPr>
              <a:t>المسوحات وجود مساحات شاسعة من السبخات الساحلية المناسبة للاستزراع ، إضافة إلى مناطق المياه الساحلية الصالحة للاستزراع السمكى بنظام الأقفاص العائمة ، ومياه خالية من التلوث خاصة فى البحر المتوسط . كما أن البيئة الزراعية الداخلية تشكل فرصة جيدة لنجاح المزارع السمكية فى المياه العذبة .</a:t>
            </a:r>
            <a:endParaRPr lang="en-US" sz="2000" dirty="0">
              <a:latin typeface="Arial" pitchFamily="34" charset="0"/>
              <a:cs typeface="Arial" pitchFamily="34" charset="0"/>
            </a:endParaRPr>
          </a:p>
          <a:p>
            <a:pPr lvl="0" algn="just" rtl="1"/>
            <a:r>
              <a:rPr lang="ar-SA" sz="2000" b="1" u="sng" dirty="0">
                <a:latin typeface="Arial" pitchFamily="34" charset="0"/>
                <a:cs typeface="Arial" pitchFamily="34" charset="0"/>
              </a:rPr>
              <a:t>المياه : </a:t>
            </a:r>
            <a:r>
              <a:rPr lang="ar-SA" sz="2000" dirty="0">
                <a:latin typeface="Arial" pitchFamily="34" charset="0"/>
                <a:cs typeface="Arial" pitchFamily="34" charset="0"/>
              </a:rPr>
              <a:t>يمكن الوفاء باحتياجات ومتطلبات المياه فى المزارع السمكية بشكل مناسب خاصة فى المناطق الساحلية ، أما المناطق الداخلية أو الحيازات الزراعية فإن تربية الأسماك تعد فيها مشاريع تكميلية ووفق معدلات احتياجاتها من المياه ، وتعتبر المياه الجوفية والمياه البحرية جيدة من حيث الجودة وخالية من التلوث </a:t>
            </a:r>
            <a:r>
              <a:rPr lang="ar-SA" dirty="0"/>
              <a:t>.</a:t>
            </a:r>
            <a:endParaRPr lang="en-US" dirty="0"/>
          </a:p>
        </p:txBody>
      </p:sp>
    </p:spTree>
    <p:extLst>
      <p:ext uri="{BB962C8B-B14F-4D97-AF65-F5344CB8AC3E}">
        <p14:creationId xmlns:p14="http://schemas.microsoft.com/office/powerpoint/2010/main" val="4214925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26494"/>
            <a:ext cx="9144000" cy="6247864"/>
          </a:xfrm>
          <a:prstGeom prst="rect">
            <a:avLst/>
          </a:prstGeom>
        </p:spPr>
        <p:txBody>
          <a:bodyPr wrap="square">
            <a:spAutoFit/>
          </a:bodyPr>
          <a:lstStyle/>
          <a:p>
            <a:pPr lvl="0" algn="just" rtl="1"/>
            <a:r>
              <a:rPr lang="ar-SA" sz="2000" b="1" u="sng" dirty="0">
                <a:latin typeface="Arial" pitchFamily="34" charset="0"/>
                <a:cs typeface="Arial" pitchFamily="34" charset="0"/>
              </a:rPr>
              <a:t>البنية الأساسية </a:t>
            </a:r>
            <a:r>
              <a:rPr lang="ar-SA" sz="2000" dirty="0">
                <a:latin typeface="Arial" pitchFamily="34" charset="0"/>
                <a:cs typeface="Arial" pitchFamily="34" charset="0"/>
              </a:rPr>
              <a:t>: تتوفر بكافة أرجاء  مصر  بنية أساسية متميزة متمثلة فى شبكات النقل سواء كانت برية أو بحرية أو جوية . كما تتوفر شبكات المياه والصرف الصحى ، مع توافر شبكات الكهرباء والاتصالات وغيرها من البنية التحتية اللازمة للحياة المنية الحديثة ، ولنجاح أى مشروع تنموى .</a:t>
            </a:r>
            <a:endParaRPr lang="en-US" sz="2000" dirty="0">
              <a:latin typeface="Arial" pitchFamily="34" charset="0"/>
              <a:cs typeface="Arial" pitchFamily="34" charset="0"/>
            </a:endParaRPr>
          </a:p>
          <a:p>
            <a:pPr lvl="0" algn="just" rtl="1"/>
            <a:r>
              <a:rPr lang="ar-SA" sz="2000" b="1" u="sng" dirty="0">
                <a:latin typeface="Arial" pitchFamily="34" charset="0"/>
                <a:cs typeface="Arial" pitchFamily="34" charset="0"/>
              </a:rPr>
              <a:t>رؤوس الأموال ودعم الاستثمار </a:t>
            </a:r>
            <a:r>
              <a:rPr lang="ar-SA" sz="2000" dirty="0">
                <a:latin typeface="Arial" pitchFamily="34" charset="0"/>
                <a:cs typeface="Arial" pitchFamily="34" charset="0"/>
              </a:rPr>
              <a:t>:  كان من نتاج الطفرة الجيدة التى مرت بها مصر فى السنوات الماضية ، وارتفاع معدلات دخل الفرد ، وزيادة معدلات الإنفاق الحكومى على المشروعات التنموية التى تتم من خلال مؤسسات وشركات محلية ؛ مما أدى إلى توافر ثروات ورؤوس أموال كبيرة قابلة للاستثمار فى المشاريع التنموية ذات العائد الجيد ومنها الاستزراع السمكى .</a:t>
            </a:r>
            <a:endParaRPr lang="en-US" sz="2000" dirty="0">
              <a:latin typeface="Arial" pitchFamily="34" charset="0"/>
              <a:cs typeface="Arial" pitchFamily="34" charset="0"/>
            </a:endParaRPr>
          </a:p>
          <a:p>
            <a:pPr algn="just" rtl="1"/>
            <a:r>
              <a:rPr lang="ar-SA" sz="2000" b="1" u="sng" dirty="0" smtClean="0">
                <a:latin typeface="Arial" pitchFamily="34" charset="0"/>
                <a:cs typeface="Arial" pitchFamily="34" charset="0"/>
              </a:rPr>
              <a:t>توفر </a:t>
            </a:r>
            <a:r>
              <a:rPr lang="ar-SA" sz="2000" b="1" u="sng" dirty="0">
                <a:latin typeface="Arial" pitchFamily="34" charset="0"/>
                <a:cs typeface="Arial" pitchFamily="34" charset="0"/>
              </a:rPr>
              <a:t>الطاقة </a:t>
            </a:r>
            <a:r>
              <a:rPr lang="ar-SA" sz="2000" dirty="0">
                <a:latin typeface="Arial" pitchFamily="34" charset="0"/>
                <a:cs typeface="Arial" pitchFamily="34" charset="0"/>
              </a:rPr>
              <a:t>: تعتمد مشاريع تربية الأسماك والأحياء المائية بشكل كبير على الطاقة الكهربائية أو مصادر الطاقة البترولية لإنتاج الطاقة الكهربائية اللازمة لعمليات التشغيل . وتعد تكاليف الطاقة بمصر منخفضة مقارنة بكثير من دول العالم حيث يتوفر بها الطاقة المصنعة ، والطاقة الكهربائية بشكل جيد .</a:t>
            </a:r>
            <a:endParaRPr lang="en-US" sz="2000" dirty="0">
              <a:latin typeface="Arial" pitchFamily="34" charset="0"/>
              <a:cs typeface="Arial" pitchFamily="34" charset="0"/>
            </a:endParaRPr>
          </a:p>
          <a:p>
            <a:pPr lvl="0" algn="just" rtl="1"/>
            <a:r>
              <a:rPr lang="ar-SA" sz="2000" b="1" u="sng" dirty="0">
                <a:latin typeface="Arial" pitchFamily="34" charset="0"/>
                <a:cs typeface="Arial" pitchFamily="34" charset="0"/>
              </a:rPr>
              <a:t>التسويق </a:t>
            </a:r>
            <a:r>
              <a:rPr lang="ar-SA" sz="2000" dirty="0">
                <a:latin typeface="Arial" pitchFamily="34" charset="0"/>
                <a:cs typeface="Arial" pitchFamily="34" charset="0"/>
              </a:rPr>
              <a:t>: نتيجة للوعى الصحى بأهمية الأغذية البحرية كمنتجات ذات قيمة غذائية عالية وصحية ، وفى ظل توافر الموارد المالية لدى المواطن المصرى ، يضاف إلى ذلك ازدياد الطلب على المنتجات البحرية بدول المنطقة والعالم ، يعطى أكبر الفرص للمنتجين فى الاستزراع السمكى ويبشرهم بآفاق تسويقية جيدة ، خاصة إذا ما أضيفت إليها المميزات التسويقية الأخرى . وجدير بالذكر أن مصر تستورد حوالى ثلث ما تنتجه محلياً من الأسماك سنوياً . كما أن قرص التصدير والمنافسة ترجح كفة الاستزراع فى مصر ، وأهمها كما أسلفنا انخفاض تكاليف الإنتاج ، وقرب منافذ التسويق ، وسهولة المواصلات والنقل ، إضافة إلى ذلك خلو مصر حتى الآن من الكثير من الأمراض التى تعيق التطور فى هذا المجال .</a:t>
            </a:r>
            <a:endParaRPr lang="en-US" sz="2000" dirty="0">
              <a:latin typeface="Arial" pitchFamily="34" charset="0"/>
              <a:cs typeface="Arial" pitchFamily="34" charset="0"/>
            </a:endParaRPr>
          </a:p>
          <a:p>
            <a:pPr algn="just" rtl="1"/>
            <a:r>
              <a:rPr lang="ar-SA" sz="2000" b="1" u="sng" dirty="0" smtClean="0">
                <a:latin typeface="Arial" pitchFamily="34" charset="0"/>
                <a:cs typeface="Arial" pitchFamily="34" charset="0"/>
              </a:rPr>
              <a:t>الخدمات </a:t>
            </a:r>
            <a:r>
              <a:rPr lang="ar-SA" sz="2000" b="1" u="sng" dirty="0">
                <a:latin typeface="Arial" pitchFamily="34" charset="0"/>
                <a:cs typeface="Arial" pitchFamily="34" charset="0"/>
              </a:rPr>
              <a:t>المساعدة </a:t>
            </a:r>
            <a:r>
              <a:rPr lang="ar-SA" sz="2000" dirty="0">
                <a:latin typeface="Arial" pitchFamily="34" charset="0"/>
                <a:cs typeface="Arial" pitchFamily="34" charset="0"/>
              </a:rPr>
              <a:t>: تتوافر بمصر كل أنواع المواد التى تدخل فى إنشاء وتطوير مشاريع الاستزراع السمكى بالإضافة إلى رخص أسعارها . كما تعتبر تكاليف الإنشاء رخيصة أيضاً نظراً لمناسبة أجور العمالة ، وكذلك مناسبة تكلفة نقل منتجات المزارع داخل أو خارج جمهورية مصر العر</a:t>
            </a:r>
            <a:r>
              <a:rPr lang="ar-SA" dirty="0"/>
              <a:t>بية </a:t>
            </a:r>
            <a:r>
              <a:rPr lang="ar-SA" dirty="0" smtClean="0"/>
              <a:t>.</a:t>
            </a:r>
            <a:endParaRPr lang="en-US" dirty="0"/>
          </a:p>
        </p:txBody>
      </p:sp>
    </p:spTree>
    <p:extLst>
      <p:ext uri="{BB962C8B-B14F-4D97-AF65-F5344CB8AC3E}">
        <p14:creationId xmlns:p14="http://schemas.microsoft.com/office/powerpoint/2010/main" val="4089718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65309" y="-1120687"/>
            <a:ext cx="6813375" cy="9143998"/>
          </a:xfrm>
          <a:prstGeom prst="rect">
            <a:avLst/>
          </a:prstGeom>
          <a:ln>
            <a:noFill/>
          </a:ln>
          <a:effectLst>
            <a:softEdge rad="112500"/>
          </a:effectLst>
        </p:spPr>
      </p:pic>
      <p:sp>
        <p:nvSpPr>
          <p:cNvPr id="4" name="مستطيل 3"/>
          <p:cNvSpPr/>
          <p:nvPr/>
        </p:nvSpPr>
        <p:spPr>
          <a:xfrm>
            <a:off x="-36512" y="167143"/>
            <a:ext cx="8892477" cy="6001643"/>
          </a:xfrm>
          <a:prstGeom prst="rect">
            <a:avLst/>
          </a:prstGeom>
        </p:spPr>
        <p:txBody>
          <a:bodyPr wrap="square">
            <a:spAutoFit/>
          </a:bodyPr>
          <a:lstStyle/>
          <a:p>
            <a:pPr>
              <a:lnSpc>
                <a:spcPct val="150000"/>
              </a:lnSpc>
            </a:pPr>
            <a:r>
              <a:rPr lang="ar-EG" sz="3200" b="1" u="sng" dirty="0" smtClean="0">
                <a:solidFill>
                  <a:srgbClr val="FFFF00"/>
                </a:solidFill>
                <a:cs typeface="+mj-cs"/>
              </a:rPr>
              <a:t>عوامل </a:t>
            </a:r>
            <a:r>
              <a:rPr lang="ar-EG" sz="3200" b="1" u="sng" dirty="0">
                <a:solidFill>
                  <a:srgbClr val="FFFF00"/>
                </a:solidFill>
                <a:cs typeface="+mj-cs"/>
              </a:rPr>
              <a:t>اختيار أنواع الأسماك </a:t>
            </a:r>
            <a:r>
              <a:rPr lang="ar-EG" sz="3200" b="1" u="sng" dirty="0" err="1">
                <a:solidFill>
                  <a:srgbClr val="FFFF00"/>
                </a:solidFill>
                <a:cs typeface="+mj-cs"/>
              </a:rPr>
              <a:t>المستزرعة</a:t>
            </a:r>
            <a:r>
              <a:rPr lang="ar-EG" sz="3200" b="1" u="sng" dirty="0">
                <a:solidFill>
                  <a:srgbClr val="FFFF00"/>
                </a:solidFill>
                <a:cs typeface="+mj-cs"/>
              </a:rPr>
              <a:t> :</a:t>
            </a:r>
            <a:endParaRPr lang="en-US" sz="3200" b="1" u="sng" dirty="0">
              <a:solidFill>
                <a:srgbClr val="FFFF00"/>
              </a:solidFill>
              <a:cs typeface="+mj-cs"/>
            </a:endParaRPr>
          </a:p>
          <a:p>
            <a:pPr lvl="0">
              <a:lnSpc>
                <a:spcPct val="150000"/>
              </a:lnSpc>
            </a:pPr>
            <a:r>
              <a:rPr lang="ar-EG" sz="2800" b="1" dirty="0" smtClean="0">
                <a:solidFill>
                  <a:schemeClr val="bg1"/>
                </a:solidFill>
                <a:cs typeface="+mj-cs"/>
              </a:rPr>
              <a:t>سرعة </a:t>
            </a:r>
            <a:r>
              <a:rPr lang="ar-EG" sz="2800" b="1" dirty="0">
                <a:solidFill>
                  <a:schemeClr val="bg1"/>
                </a:solidFill>
                <a:cs typeface="+mj-cs"/>
              </a:rPr>
              <a:t>النمو والوصول إلى الوزن التسويقي خلال </a:t>
            </a:r>
            <a:r>
              <a:rPr lang="ar-EG" sz="2800" b="1" dirty="0" smtClean="0">
                <a:solidFill>
                  <a:schemeClr val="bg1"/>
                </a:solidFill>
                <a:cs typeface="+mj-cs"/>
              </a:rPr>
              <a:t>موسم الاستزراع .</a:t>
            </a:r>
            <a:endParaRPr lang="en-US" sz="2800" b="1" dirty="0">
              <a:solidFill>
                <a:schemeClr val="bg1"/>
              </a:solidFill>
              <a:cs typeface="+mj-cs"/>
            </a:endParaRPr>
          </a:p>
          <a:p>
            <a:pPr lvl="0">
              <a:lnSpc>
                <a:spcPct val="150000"/>
              </a:lnSpc>
            </a:pPr>
            <a:r>
              <a:rPr lang="ar-EG" sz="2800" b="1" dirty="0">
                <a:solidFill>
                  <a:schemeClr val="bg1"/>
                </a:solidFill>
                <a:cs typeface="+mj-cs"/>
              </a:rPr>
              <a:t>سهولة الحصول على الذريعة في بداية موسم الاستزراع وبأسعار مناسبة مع توافرها لأطول فترة ممكنة مع قدرتها العالية على التفريخ تحت الظروف المصرية .</a:t>
            </a:r>
            <a:endParaRPr lang="en-US" sz="2800" b="1" dirty="0">
              <a:solidFill>
                <a:schemeClr val="bg1"/>
              </a:solidFill>
              <a:cs typeface="+mj-cs"/>
            </a:endParaRPr>
          </a:p>
          <a:p>
            <a:pPr lvl="0">
              <a:lnSpc>
                <a:spcPct val="150000"/>
              </a:lnSpc>
            </a:pPr>
            <a:r>
              <a:rPr lang="ar-EG" sz="2800" b="1" dirty="0">
                <a:solidFill>
                  <a:schemeClr val="bg1"/>
                </a:solidFill>
                <a:cs typeface="+mj-cs"/>
              </a:rPr>
              <a:t>كفاءة التحويل الغذائي العالية مع مدى واسع من الاستفادة من التغذية الطبيعية .</a:t>
            </a:r>
            <a:endParaRPr lang="en-US" sz="2800" b="1" dirty="0">
              <a:solidFill>
                <a:schemeClr val="bg1"/>
              </a:solidFill>
              <a:cs typeface="+mj-cs"/>
            </a:endParaRPr>
          </a:p>
          <a:p>
            <a:pPr lvl="0">
              <a:lnSpc>
                <a:spcPct val="150000"/>
              </a:lnSpc>
            </a:pPr>
            <a:r>
              <a:rPr lang="ar-EG" sz="2800" b="1" dirty="0">
                <a:solidFill>
                  <a:schemeClr val="bg1"/>
                </a:solidFill>
                <a:cs typeface="+mj-cs"/>
              </a:rPr>
              <a:t>القيمة التسويقية العالية .</a:t>
            </a:r>
            <a:endParaRPr lang="en-US" sz="2800" b="1" dirty="0">
              <a:solidFill>
                <a:schemeClr val="bg1"/>
              </a:solidFill>
              <a:cs typeface="+mj-cs"/>
            </a:endParaRPr>
          </a:p>
          <a:p>
            <a:pPr lvl="0">
              <a:lnSpc>
                <a:spcPct val="150000"/>
              </a:lnSpc>
            </a:pPr>
            <a:r>
              <a:rPr lang="ar-EG" sz="2800" b="1" dirty="0">
                <a:solidFill>
                  <a:schemeClr val="bg1"/>
                </a:solidFill>
                <a:cs typeface="+mj-cs"/>
              </a:rPr>
              <a:t>القدرة على تحمل الظروف البيئية المعاكسة خلال موسم التربية .</a:t>
            </a:r>
            <a:endParaRPr lang="en-US" sz="2800" b="1" dirty="0">
              <a:solidFill>
                <a:schemeClr val="bg1"/>
              </a:solidFill>
              <a:cs typeface="+mj-cs"/>
            </a:endParaRPr>
          </a:p>
          <a:p>
            <a:pPr lvl="0">
              <a:lnSpc>
                <a:spcPct val="150000"/>
              </a:lnSpc>
            </a:pPr>
            <a:r>
              <a:rPr lang="ar-EG" sz="2800" b="1" dirty="0">
                <a:solidFill>
                  <a:schemeClr val="bg1"/>
                </a:solidFill>
                <a:cs typeface="+mj-cs"/>
              </a:rPr>
              <a:t>مقاومتها للإمراض . </a:t>
            </a:r>
            <a:endParaRPr lang="ar-EG" sz="2800" b="1" dirty="0" smtClean="0">
              <a:solidFill>
                <a:schemeClr val="bg1"/>
              </a:solidFill>
              <a:cs typeface="+mj-cs"/>
            </a:endParaRPr>
          </a:p>
          <a:p>
            <a:pPr>
              <a:lnSpc>
                <a:spcPct val="150000"/>
              </a:lnSpc>
            </a:pPr>
            <a:endParaRPr lang="en-US" sz="2800" dirty="0">
              <a:solidFill>
                <a:srgbClr val="FFFF00"/>
              </a:solidFill>
              <a:cs typeface="+mj-cs"/>
            </a:endParaRPr>
          </a:p>
        </p:txBody>
      </p:sp>
    </p:spTree>
    <p:extLst>
      <p:ext uri="{BB962C8B-B14F-4D97-AF65-F5344CB8AC3E}">
        <p14:creationId xmlns:p14="http://schemas.microsoft.com/office/powerpoint/2010/main" val="13381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p:nvPr/>
        </p:nvGrpSpPr>
        <p:grpSpPr>
          <a:xfrm>
            <a:off x="0" y="-12700"/>
            <a:ext cx="9144000" cy="6870700"/>
            <a:chOff x="0" y="-12700"/>
            <a:chExt cx="9144000" cy="6870700"/>
          </a:xfrm>
        </p:grpSpPr>
        <p:pic>
          <p:nvPicPr>
            <p:cNvPr id="5"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4000" contrast="-50000"/>
                      </a14:imgEffect>
                    </a14:imgLayer>
                  </a14:imgProps>
                </a:ext>
                <a:ext uri="{28A0092B-C50C-407E-A947-70E740481C1C}">
                  <a14:useLocalDpi xmlns:a14="http://schemas.microsoft.com/office/drawing/2010/main" val="0"/>
                </a:ext>
              </a:extLst>
            </a:blip>
            <a:srcRect/>
            <a:stretch>
              <a:fillRect/>
            </a:stretch>
          </p:blipFill>
          <p:spPr bwMode="auto">
            <a:xfrm>
              <a:off x="0" y="0"/>
              <a:ext cx="49323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4000" contrast="-48000"/>
                      </a14:imgEffect>
                    </a14:imgLayer>
                  </a14:imgProps>
                </a:ext>
                <a:ext uri="{28A0092B-C50C-407E-A947-70E740481C1C}">
                  <a14:useLocalDpi xmlns:a14="http://schemas.microsoft.com/office/drawing/2010/main" val="0"/>
                </a:ext>
              </a:extLst>
            </a:blip>
            <a:srcRect/>
            <a:stretch>
              <a:fillRect/>
            </a:stretch>
          </p:blipFill>
          <p:spPr bwMode="auto">
            <a:xfrm>
              <a:off x="4787900" y="-12700"/>
              <a:ext cx="43561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مستطيل 3"/>
          <p:cNvSpPr/>
          <p:nvPr/>
        </p:nvSpPr>
        <p:spPr>
          <a:xfrm>
            <a:off x="1031718" y="1628800"/>
            <a:ext cx="6924658" cy="1446550"/>
          </a:xfrm>
          <a:prstGeom prst="rect">
            <a:avLst/>
          </a:prstGeom>
        </p:spPr>
        <p:txBody>
          <a:bodyPr wrap="square">
            <a:spAutoFit/>
          </a:bodyPr>
          <a:lstStyle/>
          <a:p>
            <a:pPr algn="ctr"/>
            <a:r>
              <a:rPr lang="ar-SA" sz="4400" b="1" dirty="0">
                <a:solidFill>
                  <a:schemeClr val="bg1"/>
                </a:solidFill>
                <a:latin typeface="Traditional Arabic" panose="02020603050405020304" pitchFamily="18" charset="-78"/>
                <a:cs typeface="Traditional Arabic" panose="02020603050405020304" pitchFamily="18" charset="-78"/>
              </a:rPr>
              <a:t>المعايير الاساسية لجودة </a:t>
            </a:r>
            <a:r>
              <a:rPr lang="ar-SA" sz="4400" b="1" dirty="0" err="1">
                <a:solidFill>
                  <a:schemeClr val="bg1"/>
                </a:solidFill>
                <a:latin typeface="Traditional Arabic" panose="02020603050405020304" pitchFamily="18" charset="-78"/>
                <a:cs typeface="Traditional Arabic" panose="02020603050405020304" pitchFamily="18" charset="-78"/>
              </a:rPr>
              <a:t>المياة</a:t>
            </a:r>
            <a:r>
              <a:rPr lang="ar-SA" sz="4400" b="1" dirty="0">
                <a:solidFill>
                  <a:schemeClr val="bg1"/>
                </a:solidFill>
                <a:latin typeface="Traditional Arabic" panose="02020603050405020304" pitchFamily="18" charset="-78"/>
                <a:cs typeface="Traditional Arabic" panose="02020603050405020304" pitchFamily="18" charset="-78"/>
              </a:rPr>
              <a:t> </a:t>
            </a:r>
            <a:r>
              <a:rPr lang="ar-SA" sz="4400" b="1" dirty="0" err="1">
                <a:solidFill>
                  <a:schemeClr val="bg1"/>
                </a:solidFill>
                <a:latin typeface="Traditional Arabic" panose="02020603050405020304" pitchFamily="18" charset="-78"/>
                <a:cs typeface="Traditional Arabic" panose="02020603050405020304" pitchFamily="18" charset="-78"/>
              </a:rPr>
              <a:t>فى</a:t>
            </a:r>
            <a:r>
              <a:rPr lang="ar-SA" sz="4400" b="1" dirty="0">
                <a:solidFill>
                  <a:schemeClr val="bg1"/>
                </a:solidFill>
                <a:latin typeface="Traditional Arabic" panose="02020603050405020304" pitchFamily="18" charset="-78"/>
                <a:cs typeface="Traditional Arabic" panose="02020603050405020304" pitchFamily="18" charset="-78"/>
              </a:rPr>
              <a:t> المزارع السمكية</a:t>
            </a:r>
            <a:endParaRPr lang="en-US" sz="44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868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softEdge rad="112500"/>
          </a:effectLst>
        </p:spPr>
      </p:pic>
      <p:sp>
        <p:nvSpPr>
          <p:cNvPr id="4" name="مستطيل 3"/>
          <p:cNvSpPr/>
          <p:nvPr/>
        </p:nvSpPr>
        <p:spPr>
          <a:xfrm>
            <a:off x="0" y="-16505"/>
            <a:ext cx="8964488" cy="6209392"/>
          </a:xfrm>
          <a:prstGeom prst="rect">
            <a:avLst/>
          </a:prstGeom>
        </p:spPr>
        <p:txBody>
          <a:bodyPr wrap="square">
            <a:spAutoFit/>
          </a:bodyPr>
          <a:lstStyle/>
          <a:p>
            <a:pPr>
              <a:lnSpc>
                <a:spcPct val="150000"/>
              </a:lnSpc>
            </a:pPr>
            <a:r>
              <a:rPr lang="ar-SA" sz="2800" b="1" u="sng" dirty="0" smtClean="0">
                <a:solidFill>
                  <a:srgbClr val="FFFF00"/>
                </a:solidFill>
                <a:latin typeface="Traditional Arabic" panose="02020603050405020304" pitchFamily="18" charset="-78"/>
                <a:cs typeface="Traditional Arabic" panose="02020603050405020304" pitchFamily="18" charset="-78"/>
              </a:rPr>
              <a:t>البين</a:t>
            </a:r>
            <a:r>
              <a:rPr lang="ar-EG" sz="2800" b="1" u="sng" dirty="0" smtClean="0">
                <a:solidFill>
                  <a:srgbClr val="FFFF00"/>
                </a:solidFill>
                <a:latin typeface="Traditional Arabic" panose="02020603050405020304" pitchFamily="18" charset="-78"/>
                <a:cs typeface="Traditional Arabic" panose="02020603050405020304" pitchFamily="18" charset="-78"/>
              </a:rPr>
              <a:t>ـــــــ</a:t>
            </a:r>
            <a:r>
              <a:rPr lang="ar-SA" sz="2800" b="1" u="sng" dirty="0" smtClean="0">
                <a:solidFill>
                  <a:srgbClr val="FFFF00"/>
                </a:solidFill>
                <a:latin typeface="Traditional Arabic" panose="02020603050405020304" pitchFamily="18" charset="-78"/>
                <a:cs typeface="Traditional Arabic" panose="02020603050405020304" pitchFamily="18" charset="-78"/>
              </a:rPr>
              <a:t>ة الم</a:t>
            </a:r>
            <a:r>
              <a:rPr lang="ar-EG" sz="2800" b="1" u="sng" dirty="0" smtClean="0">
                <a:solidFill>
                  <a:srgbClr val="FFFF00"/>
                </a:solidFill>
                <a:latin typeface="Traditional Arabic" panose="02020603050405020304" pitchFamily="18" charset="-78"/>
                <a:cs typeface="Traditional Arabic" panose="02020603050405020304" pitchFamily="18" charset="-78"/>
              </a:rPr>
              <a:t>ــــــــ</a:t>
            </a:r>
            <a:r>
              <a:rPr lang="ar-SA" sz="2800" b="1" u="sng" dirty="0" smtClean="0">
                <a:solidFill>
                  <a:srgbClr val="FFFF00"/>
                </a:solidFill>
                <a:latin typeface="Traditional Arabic" panose="02020603050405020304" pitchFamily="18" charset="-78"/>
                <a:cs typeface="Traditional Arabic" panose="02020603050405020304" pitchFamily="18" charset="-78"/>
              </a:rPr>
              <a:t>ائية </a:t>
            </a:r>
            <a:r>
              <a:rPr lang="ar-EG" sz="2800" b="1" u="sng" dirty="0" smtClean="0">
                <a:solidFill>
                  <a:srgbClr val="FFFF00"/>
                </a:solidFill>
                <a:latin typeface="Traditional Arabic" panose="02020603050405020304" pitchFamily="18" charset="-78"/>
                <a:cs typeface="Traditional Arabic" panose="02020603050405020304" pitchFamily="18" charset="-78"/>
              </a:rPr>
              <a:t>:</a:t>
            </a:r>
          </a:p>
          <a:p>
            <a:pPr>
              <a:lnSpc>
                <a:spcPct val="150000"/>
              </a:lnSpc>
            </a:pPr>
            <a:endParaRPr lang="ar-EG" sz="900" b="1" u="sng"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أهم </a:t>
            </a:r>
            <a:r>
              <a:rPr lang="ar-SA" sz="2800" dirty="0">
                <a:solidFill>
                  <a:srgbClr val="FFFF00"/>
                </a:solidFill>
                <a:latin typeface="Traditional Arabic" panose="02020603050405020304" pitchFamily="18" charset="-78"/>
                <a:cs typeface="Traditional Arabic" panose="02020603050405020304" pitchFamily="18" charset="-78"/>
              </a:rPr>
              <a:t>العوامل المحددة لإقامة أى مزرعة سمكية ، حيث تؤثر المياه المتاحة من حيث الكمية والجودة على نجاح أو فشل العملية الإنتاجية . </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endParaRPr lang="ar-EG" sz="4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EG" sz="2800" dirty="0" smtClean="0">
                <a:solidFill>
                  <a:srgbClr val="FFFF00"/>
                </a:solidFill>
                <a:latin typeface="Traditional Arabic" panose="02020603050405020304" pitchFamily="18" charset="-78"/>
                <a:cs typeface="Traditional Arabic" panose="02020603050405020304" pitchFamily="18" charset="-78"/>
              </a:rPr>
              <a:t>اى </a:t>
            </a:r>
            <a:r>
              <a:rPr lang="ar-SA" sz="2800" dirty="0" smtClean="0">
                <a:solidFill>
                  <a:srgbClr val="FFFF00"/>
                </a:solidFill>
                <a:latin typeface="Traditional Arabic" panose="02020603050405020304" pitchFamily="18" charset="-78"/>
                <a:cs typeface="Traditional Arabic" panose="02020603050405020304" pitchFamily="18" charset="-78"/>
              </a:rPr>
              <a:t>خلل </a:t>
            </a:r>
            <a:r>
              <a:rPr lang="ar-SA" sz="2800" dirty="0" err="1">
                <a:solidFill>
                  <a:srgbClr val="FFFF00"/>
                </a:solidFill>
                <a:latin typeface="Traditional Arabic" panose="02020603050405020304" pitchFamily="18" charset="-78"/>
                <a:cs typeface="Traditional Arabic" panose="02020603050405020304" pitchFamily="18" charset="-78"/>
              </a:rPr>
              <a:t>فى</a:t>
            </a:r>
            <a:r>
              <a:rPr lang="ar-SA" sz="2800" dirty="0">
                <a:solidFill>
                  <a:srgbClr val="FFFF00"/>
                </a:solidFill>
                <a:latin typeface="Traditional Arabic" panose="02020603050405020304" pitchFamily="18" charset="-78"/>
                <a:cs typeface="Traditional Arabic" panose="02020603050405020304" pitchFamily="18" charset="-78"/>
              </a:rPr>
              <a:t> خصائص المياه ( الكيميائية أو </a:t>
            </a:r>
            <a:r>
              <a:rPr lang="ar-SA" sz="2800" dirty="0" smtClean="0">
                <a:solidFill>
                  <a:srgbClr val="FFFF00"/>
                </a:solidFill>
                <a:latin typeface="Traditional Arabic" panose="02020603050405020304" pitchFamily="18" charset="-78"/>
                <a:cs typeface="Traditional Arabic" panose="02020603050405020304" pitchFamily="18" charset="-78"/>
              </a:rPr>
              <a:t>الفيزيائية</a:t>
            </a:r>
            <a:r>
              <a:rPr lang="ar-EG" sz="2800" dirty="0" smtClean="0">
                <a:solidFill>
                  <a:srgbClr val="FFFF00"/>
                </a:solidFill>
                <a:latin typeface="Traditional Arabic" panose="02020603050405020304" pitchFamily="18" charset="-78"/>
                <a:cs typeface="Traditional Arabic" panose="02020603050405020304" pitchFamily="18" charset="-78"/>
              </a:rPr>
              <a:t> او البيولوجية</a:t>
            </a:r>
            <a:r>
              <a:rPr lang="ar-SA" sz="2800" dirty="0" smtClean="0">
                <a:solidFill>
                  <a:srgbClr val="FFFF00"/>
                </a:solidFill>
                <a:latin typeface="Traditional Arabic" panose="02020603050405020304" pitchFamily="18" charset="-78"/>
                <a:cs typeface="Traditional Arabic" panose="02020603050405020304" pitchFamily="18" charset="-78"/>
              </a:rPr>
              <a:t> </a:t>
            </a:r>
            <a:r>
              <a:rPr lang="ar-SA" sz="2800" dirty="0">
                <a:solidFill>
                  <a:srgbClr val="FFFF00"/>
                </a:solidFill>
                <a:latin typeface="Traditional Arabic" panose="02020603050405020304" pitchFamily="18" charset="-78"/>
                <a:cs typeface="Traditional Arabic" panose="02020603050405020304" pitchFamily="18" charset="-78"/>
              </a:rPr>
              <a:t>) يؤدى إلى إجهاد الأسماك والذى يؤدى بدوره إلى ظهور الأمراض ونفوق الأسماك .</a:t>
            </a:r>
            <a:endParaRPr lang="en-US" sz="2800" dirty="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EG" sz="2800" b="1" dirty="0" smtClean="0">
                <a:solidFill>
                  <a:srgbClr val="FFFF00"/>
                </a:solidFill>
                <a:latin typeface="Traditional Arabic" panose="02020603050405020304" pitchFamily="18" charset="-78"/>
                <a:cs typeface="Traditional Arabic" panose="02020603050405020304" pitchFamily="18" charset="-78"/>
              </a:rPr>
              <a:t> ولابد من </a:t>
            </a:r>
            <a:r>
              <a:rPr lang="ar-SA" sz="2800" b="1" dirty="0" smtClean="0">
                <a:solidFill>
                  <a:srgbClr val="FFFF00"/>
                </a:solidFill>
                <a:latin typeface="Traditional Arabic" panose="02020603050405020304" pitchFamily="18" charset="-78"/>
                <a:cs typeface="Traditional Arabic" panose="02020603050405020304" pitchFamily="18" charset="-78"/>
              </a:rPr>
              <a:t>تو</a:t>
            </a:r>
            <a:r>
              <a:rPr lang="ar-EG" sz="2800" b="1" dirty="0" smtClean="0">
                <a:solidFill>
                  <a:srgbClr val="FFFF00"/>
                </a:solidFill>
                <a:latin typeface="Traditional Arabic" panose="02020603050405020304" pitchFamily="18" charset="-78"/>
                <a:cs typeface="Traditional Arabic" panose="02020603050405020304" pitchFamily="18" charset="-78"/>
              </a:rPr>
              <a:t>ا</a:t>
            </a:r>
            <a:r>
              <a:rPr lang="ar-SA" sz="2800" b="1" dirty="0" smtClean="0">
                <a:solidFill>
                  <a:srgbClr val="FFFF00"/>
                </a:solidFill>
                <a:latin typeface="Traditional Arabic" panose="02020603050405020304" pitchFamily="18" charset="-78"/>
                <a:cs typeface="Traditional Arabic" panose="02020603050405020304" pitchFamily="18" charset="-78"/>
              </a:rPr>
              <a:t>فر </a:t>
            </a:r>
            <a:r>
              <a:rPr lang="ar-SA" sz="2800" b="1" dirty="0">
                <a:solidFill>
                  <a:srgbClr val="FFFF00"/>
                </a:solidFill>
                <a:latin typeface="Traditional Arabic" panose="02020603050405020304" pitchFamily="18" charset="-78"/>
                <a:cs typeface="Traditional Arabic" panose="02020603050405020304" pitchFamily="18" charset="-78"/>
              </a:rPr>
              <a:t>الشروط التالية</a:t>
            </a:r>
            <a:r>
              <a:rPr lang="en-US" sz="2800" b="1" dirty="0">
                <a:solidFill>
                  <a:srgbClr val="FFFF00"/>
                </a:solidFill>
                <a:latin typeface="Traditional Arabic" panose="02020603050405020304" pitchFamily="18" charset="-78"/>
                <a:cs typeface="Traditional Arabic" panose="02020603050405020304" pitchFamily="18" charset="-78"/>
              </a:rPr>
              <a:t>:</a:t>
            </a:r>
          </a:p>
          <a:p>
            <a:pPr>
              <a:lnSpc>
                <a:spcPct val="150000"/>
              </a:lnSpc>
            </a:pP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متوفرة </a:t>
            </a:r>
            <a:r>
              <a:rPr lang="ar-SA" sz="2800" dirty="0">
                <a:solidFill>
                  <a:srgbClr val="FFFF00"/>
                </a:solidFill>
                <a:latin typeface="Traditional Arabic" panose="02020603050405020304" pitchFamily="18" charset="-78"/>
                <a:cs typeface="Traditional Arabic" panose="02020603050405020304" pitchFamily="18" charset="-78"/>
              </a:rPr>
              <a:t>بشكل دائم ودون انقطاع </a:t>
            </a:r>
            <a:r>
              <a:rPr lang="ar-EG" sz="2800" dirty="0">
                <a:solidFill>
                  <a:srgbClr val="FFFF00"/>
                </a:solidFill>
                <a:latin typeface="Traditional Arabic" panose="02020603050405020304" pitchFamily="18" charset="-78"/>
                <a:cs typeface="Traditional Arabic" panose="02020603050405020304" pitchFamily="18" charset="-78"/>
              </a:rPr>
              <a:t>	</a:t>
            </a: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خالية </a:t>
            </a:r>
            <a:r>
              <a:rPr lang="ar-SA" sz="2800" dirty="0">
                <a:solidFill>
                  <a:srgbClr val="FFFF00"/>
                </a:solidFill>
                <a:latin typeface="Traditional Arabic" panose="02020603050405020304" pitchFamily="18" charset="-78"/>
                <a:cs typeface="Traditional Arabic" panose="02020603050405020304" pitchFamily="18" charset="-78"/>
              </a:rPr>
              <a:t>من الملوثات</a:t>
            </a:r>
            <a:r>
              <a:rPr lang="en-US" sz="2800" dirty="0">
                <a:solidFill>
                  <a:srgbClr val="FFFF00"/>
                </a:solidFill>
                <a:latin typeface="Traditional Arabic" panose="02020603050405020304" pitchFamily="18" charset="-78"/>
                <a:cs typeface="Traditional Arabic" panose="02020603050405020304" pitchFamily="18" charset="-78"/>
              </a:rPr>
              <a:t>.</a:t>
            </a:r>
          </a:p>
          <a:p>
            <a:pPr>
              <a:lnSpc>
                <a:spcPct val="150000"/>
              </a:lnSpc>
            </a:pP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a:solidFill>
                  <a:srgbClr val="FFFF00"/>
                </a:solidFill>
                <a:latin typeface="Traditional Arabic" panose="02020603050405020304" pitchFamily="18" charset="-78"/>
                <a:cs typeface="Traditional Arabic" panose="02020603050405020304" pitchFamily="18" charset="-78"/>
              </a:rPr>
              <a:t>خالية من مسببات الأمراض</a:t>
            </a:r>
            <a:r>
              <a:rPr lang="en-US" sz="2800" dirty="0" smtClean="0">
                <a:solidFill>
                  <a:srgbClr val="FFFF00"/>
                </a:solidFill>
                <a:latin typeface="Traditional Arabic" panose="02020603050405020304" pitchFamily="18" charset="-78"/>
                <a:cs typeface="Traditional Arabic" panose="02020603050405020304" pitchFamily="18" charset="-78"/>
              </a:rPr>
              <a:t>.</a:t>
            </a: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a:solidFill>
                  <a:srgbClr val="FFFF00"/>
                </a:solidFill>
                <a:latin typeface="Traditional Arabic" panose="02020603050405020304" pitchFamily="18" charset="-78"/>
                <a:cs typeface="Traditional Arabic" panose="02020603050405020304" pitchFamily="18" charset="-78"/>
              </a:rPr>
              <a:t>قلة التكاليف</a:t>
            </a:r>
            <a:endParaRPr lang="en-US" sz="2800"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01063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مستطيل 3"/>
          <p:cNvSpPr/>
          <p:nvPr/>
        </p:nvSpPr>
        <p:spPr>
          <a:xfrm>
            <a:off x="611560" y="44624"/>
            <a:ext cx="7848872" cy="7201972"/>
          </a:xfrm>
          <a:prstGeom prst="rect">
            <a:avLst/>
          </a:prstGeom>
        </p:spPr>
        <p:txBody>
          <a:bodyPr wrap="square">
            <a:spAutoFit/>
          </a:bodyPr>
          <a:lstStyle/>
          <a:p>
            <a:pPr marL="342900" indent="-342900">
              <a:lnSpc>
                <a:spcPct val="150000"/>
              </a:lnSpc>
              <a:buFont typeface="Arial" pitchFamily="34" charset="0"/>
              <a:buChar char="•"/>
            </a:pPr>
            <a:r>
              <a:rPr lang="ar-EG" sz="2800" dirty="0" smtClean="0">
                <a:latin typeface="Traditional Arabic" panose="02020603050405020304" pitchFamily="18" charset="-78"/>
                <a:cs typeface="Traditional Arabic" panose="02020603050405020304" pitchFamily="18" charset="-78"/>
              </a:rPr>
              <a:t>الماء </a:t>
            </a:r>
            <a:r>
              <a:rPr lang="ar-EG" sz="2800" dirty="0">
                <a:latin typeface="Traditional Arabic" panose="02020603050405020304" pitchFamily="18" charset="-78"/>
                <a:cs typeface="Traditional Arabic" panose="02020603050405020304" pitchFamily="18" charset="-78"/>
              </a:rPr>
              <a:t>هو الوسط الى تعيش فيه الاسماك ومنة تأخذ احتياجاتها وفية تلقى فضلاتها </a:t>
            </a:r>
            <a:r>
              <a:rPr lang="ar-EG" sz="2800" dirty="0" smtClean="0">
                <a:latin typeface="Traditional Arabic" panose="02020603050405020304" pitchFamily="18" charset="-78"/>
                <a:cs typeface="Traditional Arabic" panose="02020603050405020304" pitchFamily="18" charset="-78"/>
              </a:rPr>
              <a:t>وعلية </a:t>
            </a:r>
            <a:r>
              <a:rPr lang="ar-EG" sz="2800" dirty="0">
                <a:latin typeface="Traditional Arabic" panose="02020603050405020304" pitchFamily="18" charset="-78"/>
                <a:cs typeface="Traditional Arabic" panose="02020603050405020304" pitchFamily="18" charset="-78"/>
              </a:rPr>
              <a:t>فإن إدارة جودة المياه تبدأ من تجفيف الأحواض فى الموسم السابق ثم إعدادها وتجهيزها للموسم  القادم </a:t>
            </a:r>
            <a:r>
              <a:rPr lang="ar-EG" sz="2800" dirty="0" smtClean="0">
                <a:latin typeface="Traditional Arabic" panose="02020603050405020304" pitchFamily="18" charset="-78"/>
                <a:cs typeface="Traditional Arabic" panose="02020603050405020304" pitchFamily="18" charset="-78"/>
              </a:rPr>
              <a:t>.</a:t>
            </a:r>
          </a:p>
          <a:p>
            <a:pPr>
              <a:lnSpc>
                <a:spcPct val="150000"/>
              </a:lnSpc>
            </a:pPr>
            <a:endParaRPr lang="ar-EG" sz="2400" dirty="0">
              <a:latin typeface="Traditional Arabic" panose="02020603050405020304" pitchFamily="18" charset="-78"/>
              <a:cs typeface="Traditional Arabic" panose="02020603050405020304" pitchFamily="18" charset="-78"/>
            </a:endParaRPr>
          </a:p>
          <a:p>
            <a:pPr>
              <a:lnSpc>
                <a:spcPct val="150000"/>
              </a:lnSpc>
            </a:pP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EG" sz="2400" dirty="0">
                <a:latin typeface="Traditional Arabic" panose="02020603050405020304" pitchFamily="18" charset="-78"/>
                <a:cs typeface="Traditional Arabic" panose="02020603050405020304" pitchFamily="18" charset="-78"/>
              </a:rPr>
              <a:t>* </a:t>
            </a:r>
            <a:r>
              <a:rPr lang="ar-EG" sz="2800" dirty="0" smtClean="0">
                <a:latin typeface="Traditional Arabic" panose="02020603050405020304" pitchFamily="18" charset="-78"/>
                <a:cs typeface="Traditional Arabic" panose="02020603050405020304" pitchFamily="18" charset="-78"/>
              </a:rPr>
              <a:t>جودة المياة :</a:t>
            </a:r>
          </a:p>
          <a:p>
            <a:pPr>
              <a:lnSpc>
                <a:spcPct val="150000"/>
              </a:lnSpc>
            </a:pPr>
            <a:r>
              <a:rPr lang="ar-EG" sz="2800" dirty="0" smtClean="0">
                <a:latin typeface="Traditional Arabic" panose="02020603050405020304" pitchFamily="18" charset="-78"/>
                <a:cs typeface="Traditional Arabic" panose="02020603050405020304" pitchFamily="18" charset="-78"/>
              </a:rPr>
              <a:t>تؤثر </a:t>
            </a:r>
            <a:r>
              <a:rPr lang="ar-EG" sz="2800" dirty="0">
                <a:latin typeface="Traditional Arabic" panose="02020603050405020304" pitchFamily="18" charset="-78"/>
                <a:cs typeface="Traditional Arabic" panose="02020603050405020304" pitchFamily="18" charset="-78"/>
              </a:rPr>
              <a:t>بشكل مباشر على كفاءة الأعلاف ،معدلات النمو، صحة السمك</a:t>
            </a:r>
            <a:r>
              <a:rPr lang="en-US" sz="2800" dirty="0" smtClean="0">
                <a:latin typeface="Traditional Arabic" panose="02020603050405020304" pitchFamily="18" charset="-78"/>
                <a:cs typeface="Traditional Arabic" panose="02020603050405020304" pitchFamily="18" charset="-78"/>
              </a:rPr>
              <a:t>.</a:t>
            </a:r>
            <a:endParaRPr lang="ar-EG" sz="2800" dirty="0" smtClean="0">
              <a:latin typeface="Traditional Arabic" panose="02020603050405020304" pitchFamily="18" charset="-78"/>
              <a:cs typeface="Traditional Arabic" panose="02020603050405020304" pitchFamily="18" charset="-78"/>
            </a:endParaRPr>
          </a:p>
          <a:p>
            <a:pPr marL="342900" indent="-342900">
              <a:lnSpc>
                <a:spcPct val="150000"/>
              </a:lnSpc>
              <a:buFont typeface="Arial" pitchFamily="34" charset="0"/>
              <a:buChar char="•"/>
            </a:pPr>
            <a:r>
              <a:rPr lang="ar-EG" sz="2800" dirty="0">
                <a:latin typeface="Traditional Arabic" panose="02020603050405020304" pitchFamily="18" charset="-78"/>
                <a:cs typeface="Traditional Arabic" panose="02020603050405020304" pitchFamily="18" charset="-78"/>
              </a:rPr>
              <a:t>معظم الأسماك تموت، </a:t>
            </a:r>
            <a:r>
              <a:rPr lang="ar-EG" sz="2800" dirty="0" err="1">
                <a:latin typeface="Traditional Arabic" panose="02020603050405020304" pitchFamily="18" charset="-78"/>
                <a:cs typeface="Traditional Arabic" panose="02020603050405020304" pitchFamily="18" charset="-78"/>
              </a:rPr>
              <a:t>يتفشي</a:t>
            </a:r>
            <a:r>
              <a:rPr lang="ar-EG" sz="2800" dirty="0">
                <a:latin typeface="Traditional Arabic" panose="02020603050405020304" pitchFamily="18" charset="-78"/>
                <a:cs typeface="Traditional Arabic" panose="02020603050405020304" pitchFamily="18" charset="-78"/>
              </a:rPr>
              <a:t> المرض ،يضعف النمو ،تسوء كفاءة تحويل التغذية</a:t>
            </a:r>
            <a:r>
              <a:rPr lang="en-US" sz="2800" dirty="0">
                <a:latin typeface="Traditional Arabic" panose="02020603050405020304" pitchFamily="18" charset="-78"/>
                <a:cs typeface="Traditional Arabic" panose="02020603050405020304" pitchFamily="18" charset="-78"/>
              </a:rPr>
              <a:t/>
            </a:r>
            <a:br>
              <a:rPr lang="en-US" sz="2800" dirty="0">
                <a:latin typeface="Traditional Arabic" panose="02020603050405020304" pitchFamily="18" charset="-78"/>
                <a:cs typeface="Traditional Arabic" panose="02020603050405020304" pitchFamily="18" charset="-78"/>
              </a:rPr>
            </a:br>
            <a:r>
              <a:rPr lang="ar-EG" sz="2800" dirty="0">
                <a:latin typeface="Traditional Arabic" panose="02020603050405020304" pitchFamily="18" charset="-78"/>
                <a:cs typeface="Traditional Arabic" panose="02020603050405020304" pitchFamily="18" charset="-78"/>
              </a:rPr>
              <a:t>وتزداد مشاكل إدارة المزرعة  اذا ما كانت المياه رديئة</a:t>
            </a:r>
            <a:endParaRPr lang="en-US" sz="2800" dirty="0">
              <a:latin typeface="Traditional Arabic" panose="02020603050405020304" pitchFamily="18" charset="-78"/>
              <a:cs typeface="Traditional Arabic" panose="02020603050405020304" pitchFamily="18" charset="-78"/>
            </a:endParaRPr>
          </a:p>
          <a:p>
            <a:pPr marL="342900" indent="-342900">
              <a:lnSpc>
                <a:spcPct val="150000"/>
              </a:lnSpc>
              <a:buFont typeface="Arial" pitchFamily="34" charset="0"/>
              <a:buChar char="•"/>
            </a:pPr>
            <a:r>
              <a:rPr lang="en-US" sz="2000" dirty="0"/>
              <a:t/>
            </a:r>
            <a:br>
              <a:rPr lang="en-US" sz="2000" dirty="0"/>
            </a:br>
            <a:endParaRPr lang="ar-EG" sz="2000" dirty="0"/>
          </a:p>
          <a:p>
            <a:pPr marL="342900" indent="-342900">
              <a:lnSpc>
                <a:spcPct val="150000"/>
              </a:lnSpc>
              <a:buFont typeface="Arial" pitchFamily="34" charset="0"/>
              <a:buChar char="•"/>
            </a:pP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81836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2" descr="C:\Users\hp\Desktop\صور العرض\3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مستطيل 3"/>
          <p:cNvSpPr/>
          <p:nvPr/>
        </p:nvSpPr>
        <p:spPr>
          <a:xfrm>
            <a:off x="-108520" y="548680"/>
            <a:ext cx="7704856" cy="3416320"/>
          </a:xfrm>
          <a:prstGeom prst="rect">
            <a:avLst/>
          </a:prstGeom>
        </p:spPr>
        <p:txBody>
          <a:bodyPr wrap="square">
            <a:spAutoFit/>
          </a:bodyPr>
          <a:lstStyle/>
          <a:p>
            <a:pPr algn="ctr">
              <a:lnSpc>
                <a:spcPct val="150000"/>
              </a:lnSpc>
            </a:pPr>
            <a:r>
              <a:rPr lang="ar-SA" sz="3200" b="1" dirty="0" smtClean="0">
                <a:latin typeface="Traditional Arabic" panose="02020603050405020304" pitchFamily="18" charset="-78"/>
                <a:cs typeface="Traditional Arabic" panose="02020603050405020304" pitchFamily="18" charset="-78"/>
              </a:rPr>
              <a:t>خ</a:t>
            </a:r>
            <a:r>
              <a:rPr lang="ar-EG" sz="3200" b="1" dirty="0" err="1" smtClean="0">
                <a:latin typeface="Traditional Arabic" panose="02020603050405020304" pitchFamily="18" charset="-78"/>
                <a:cs typeface="Traditional Arabic" panose="02020603050405020304" pitchFamily="18" charset="-78"/>
              </a:rPr>
              <a:t>صائص</a:t>
            </a:r>
            <a:r>
              <a:rPr lang="ar-SA" sz="3200" b="1" dirty="0" smtClean="0">
                <a:latin typeface="Traditional Arabic" panose="02020603050405020304" pitchFamily="18" charset="-78"/>
                <a:cs typeface="Traditional Arabic" panose="02020603050405020304" pitchFamily="18" charset="-78"/>
              </a:rPr>
              <a:t> </a:t>
            </a:r>
            <a:r>
              <a:rPr lang="ar-SA" sz="3200" b="1" dirty="0">
                <a:latin typeface="Traditional Arabic" panose="02020603050405020304" pitchFamily="18" charset="-78"/>
                <a:cs typeface="Traditional Arabic" panose="02020603050405020304" pitchFamily="18" charset="-78"/>
              </a:rPr>
              <a:t>المياه المطلوب توافرها في المزارع </a:t>
            </a:r>
            <a:r>
              <a:rPr lang="ar-SA" sz="3200" b="1" dirty="0" smtClean="0">
                <a:latin typeface="Traditional Arabic" panose="02020603050405020304" pitchFamily="18" charset="-78"/>
                <a:cs typeface="Traditional Arabic" panose="02020603050405020304" pitchFamily="18" charset="-78"/>
              </a:rPr>
              <a:t>السمكية</a:t>
            </a:r>
            <a:endParaRPr lang="ar-EG" sz="3200" b="1" dirty="0" smtClean="0">
              <a:latin typeface="Traditional Arabic" panose="02020603050405020304" pitchFamily="18" charset="-78"/>
              <a:cs typeface="Traditional Arabic" panose="02020603050405020304" pitchFamily="18" charset="-78"/>
            </a:endParaRPr>
          </a:p>
          <a:p>
            <a:pPr>
              <a:lnSpc>
                <a:spcPct val="150000"/>
              </a:lnSpc>
            </a:pPr>
            <a:r>
              <a:rPr lang="ar-EG" sz="2800" dirty="0" smtClean="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 </a:t>
            </a:r>
            <a:r>
              <a:rPr lang="ar-EG" sz="2800" dirty="0" smtClean="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تقسم </a:t>
            </a:r>
            <a:r>
              <a:rPr lang="ar-SA" sz="2800" dirty="0">
                <a:latin typeface="Traditional Arabic" panose="02020603050405020304" pitchFamily="18" charset="-78"/>
                <a:cs typeface="Traditional Arabic" panose="02020603050405020304" pitchFamily="18" charset="-78"/>
              </a:rPr>
              <a:t>إلى </a:t>
            </a:r>
            <a:endParaRPr lang="ar-EG" sz="2800" dirty="0" smtClean="0">
              <a:latin typeface="Traditional Arabic" panose="02020603050405020304" pitchFamily="18" charset="-78"/>
              <a:cs typeface="Traditional Arabic" panose="02020603050405020304" pitchFamily="18" charset="-78"/>
            </a:endParaRPr>
          </a:p>
          <a:p>
            <a:pPr>
              <a:lnSpc>
                <a:spcPct val="150000"/>
              </a:lnSpc>
            </a:pPr>
            <a:endParaRPr lang="en-US" sz="2800" dirty="0" smtClean="0">
              <a:latin typeface="Traditional Arabic" panose="02020603050405020304" pitchFamily="18" charset="-78"/>
              <a:cs typeface="Traditional Arabic" panose="02020603050405020304" pitchFamily="18" charset="-78"/>
            </a:endParaRPr>
          </a:p>
          <a:p>
            <a:pPr>
              <a:lnSpc>
                <a:spcPct val="150000"/>
              </a:lnSpc>
            </a:pPr>
            <a:endParaRPr lang="ar-EG" sz="2800" dirty="0">
              <a:latin typeface="Traditional Arabic" panose="02020603050405020304" pitchFamily="18" charset="-78"/>
              <a:cs typeface="Traditional Arabic" panose="02020603050405020304" pitchFamily="18" charset="-78"/>
            </a:endParaRPr>
          </a:p>
          <a:p>
            <a:pPr>
              <a:lnSpc>
                <a:spcPct val="150000"/>
              </a:lnSpc>
            </a:pPr>
            <a:r>
              <a:rPr lang="ar-EG" sz="2800" b="1" dirty="0" smtClean="0">
                <a:latin typeface="Traditional Arabic" panose="02020603050405020304" pitchFamily="18" charset="-78"/>
                <a:cs typeface="Traditional Arabic" panose="02020603050405020304" pitchFamily="18" charset="-78"/>
              </a:rPr>
              <a:t>خصائص طبيعية 		خصائص كيميائية		خصائص بيولوجية</a:t>
            </a:r>
            <a:endParaRPr lang="en-US" sz="28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1610281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1" descr="G:\رسالة الدكتوراه\التجميع العام لاجزاء الرسالة يناير 2016\البرلس عملى\صور البحيرة\3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00"/>
            <a:ext cx="9144000" cy="70293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 name="مستطيل 3"/>
          <p:cNvSpPr/>
          <p:nvPr/>
        </p:nvSpPr>
        <p:spPr>
          <a:xfrm>
            <a:off x="35496" y="-99392"/>
            <a:ext cx="9001000" cy="6186309"/>
          </a:xfrm>
          <a:prstGeom prst="rect">
            <a:avLst/>
          </a:prstGeom>
        </p:spPr>
        <p:txBody>
          <a:bodyPr wrap="square">
            <a:spAutoFit/>
          </a:bodyPr>
          <a:lstStyle/>
          <a:p>
            <a:pPr>
              <a:lnSpc>
                <a:spcPct val="150000"/>
              </a:lnSpc>
            </a:pPr>
            <a:r>
              <a:rPr lang="ar-SA" sz="2400" b="1" dirty="0"/>
              <a:t>أ</a:t>
            </a:r>
            <a:r>
              <a:rPr lang="ar-SA" sz="2400" b="1" dirty="0">
                <a:latin typeface="Traditional Arabic" panose="02020603050405020304" pitchFamily="18" charset="-78"/>
                <a:cs typeface="Traditional Arabic" panose="02020603050405020304" pitchFamily="18" charset="-78"/>
              </a:rPr>
              <a:t>– </a:t>
            </a:r>
            <a:r>
              <a:rPr lang="ar-EG" sz="2400" b="1" dirty="0" smtClean="0">
                <a:latin typeface="Traditional Arabic" panose="02020603050405020304" pitchFamily="18" charset="-78"/>
                <a:cs typeface="Traditional Arabic" panose="02020603050405020304" pitchFamily="18" charset="-78"/>
              </a:rPr>
              <a:t>الخصائص </a:t>
            </a:r>
            <a:r>
              <a:rPr lang="ar-SA" sz="2400" b="1" dirty="0" smtClean="0">
                <a:latin typeface="Traditional Arabic" panose="02020603050405020304" pitchFamily="18" charset="-78"/>
                <a:cs typeface="Traditional Arabic" panose="02020603050405020304" pitchFamily="18" charset="-78"/>
              </a:rPr>
              <a:t>الطبيعية تتضمن</a:t>
            </a:r>
            <a:r>
              <a:rPr lang="en-US" sz="2400" b="1" dirty="0" smtClean="0">
                <a:latin typeface="Traditional Arabic" panose="02020603050405020304" pitchFamily="18" charset="-78"/>
                <a:cs typeface="Traditional Arabic" panose="02020603050405020304" pitchFamily="18" charset="-78"/>
              </a:rPr>
              <a:t> </a:t>
            </a:r>
            <a:r>
              <a:rPr lang="en-US" sz="2400" b="1" dirty="0">
                <a:latin typeface="Traditional Arabic" panose="02020603050405020304" pitchFamily="18" charset="-78"/>
                <a:cs typeface="Traditional Arabic" panose="02020603050405020304" pitchFamily="18" charset="-78"/>
              </a:rPr>
              <a:t>:</a:t>
            </a:r>
          </a:p>
          <a:p>
            <a:pPr lvl="0">
              <a:lnSpc>
                <a:spcPct val="150000"/>
              </a:lnSpc>
            </a:pPr>
            <a:endParaRPr lang="ar-EG" sz="2400" b="1" u="sng" dirty="0" smtClean="0">
              <a:latin typeface="Traditional Arabic" panose="02020603050405020304" pitchFamily="18" charset="-78"/>
              <a:cs typeface="Traditional Arabic" panose="02020603050405020304" pitchFamily="18" charset="-78"/>
            </a:endParaRPr>
          </a:p>
          <a:p>
            <a:pPr lvl="0">
              <a:lnSpc>
                <a:spcPct val="150000"/>
              </a:lnSpc>
            </a:pPr>
            <a:r>
              <a:rPr lang="ar-SA" sz="2400" b="1" u="sng" dirty="0" smtClean="0">
                <a:latin typeface="Traditional Arabic" panose="02020603050405020304" pitchFamily="18" charset="-78"/>
                <a:cs typeface="Traditional Arabic" panose="02020603050405020304" pitchFamily="18" charset="-78"/>
              </a:rPr>
              <a:t>درجـة </a:t>
            </a:r>
            <a:r>
              <a:rPr lang="ar-SA" sz="2400" b="1" u="sng" dirty="0">
                <a:latin typeface="Traditional Arabic" panose="02020603050405020304" pitchFamily="18" charset="-78"/>
                <a:cs typeface="Traditional Arabic" panose="02020603050405020304" pitchFamily="18" charset="-78"/>
              </a:rPr>
              <a:t>الحـرارة : </a:t>
            </a:r>
            <a:endParaRPr lang="en-US" sz="2400" b="1" u="sng" dirty="0">
              <a:latin typeface="Traditional Arabic" panose="02020603050405020304" pitchFamily="18" charset="-78"/>
              <a:cs typeface="Traditional Arabic" panose="02020603050405020304" pitchFamily="18" charset="-78"/>
            </a:endParaRPr>
          </a:p>
          <a:p>
            <a:pPr>
              <a:lnSpc>
                <a:spcPct val="150000"/>
              </a:lnSpc>
            </a:pPr>
            <a:r>
              <a:rPr lang="ar-SA" sz="2400" dirty="0" smtClean="0">
                <a:solidFill>
                  <a:srgbClr val="FF0000"/>
                </a:solidFill>
                <a:latin typeface="Traditional Arabic" panose="02020603050405020304" pitchFamily="18" charset="-78"/>
                <a:cs typeface="Traditional Arabic" panose="02020603050405020304" pitchFamily="18" charset="-78"/>
              </a:rPr>
              <a:t>الأسماك </a:t>
            </a:r>
            <a:r>
              <a:rPr lang="ar-SA" sz="2400" dirty="0">
                <a:solidFill>
                  <a:srgbClr val="FF0000"/>
                </a:solidFill>
                <a:latin typeface="Traditional Arabic" panose="02020603050405020304" pitchFamily="18" charset="-78"/>
                <a:cs typeface="Traditional Arabic" panose="02020603050405020304" pitchFamily="18" charset="-78"/>
              </a:rPr>
              <a:t>والقشريات من الكائنات في ذات الدم البارد ، أي تكتسب درجة حرارة البيئة </a:t>
            </a:r>
            <a:r>
              <a:rPr lang="ar-SA" sz="2400" dirty="0" smtClean="0">
                <a:solidFill>
                  <a:srgbClr val="FF0000"/>
                </a:solidFill>
                <a:latin typeface="Traditional Arabic" panose="02020603050405020304" pitchFamily="18" charset="-78"/>
                <a:cs typeface="Traditional Arabic" panose="02020603050405020304" pitchFamily="18" charset="-78"/>
              </a:rPr>
              <a:t>المائية</a:t>
            </a:r>
            <a:endParaRPr lang="ar-EG" sz="2400" dirty="0" smtClean="0">
              <a:solidFill>
                <a:srgbClr val="FF0000"/>
              </a:solidFill>
              <a:latin typeface="Traditional Arabic" panose="02020603050405020304" pitchFamily="18" charset="-78"/>
              <a:cs typeface="Traditional Arabic" panose="02020603050405020304" pitchFamily="18" charset="-78"/>
            </a:endParaRPr>
          </a:p>
          <a:p>
            <a:pPr>
              <a:lnSpc>
                <a:spcPct val="150000"/>
              </a:lnSpc>
            </a:pPr>
            <a:r>
              <a:rPr lang="ar-SA" sz="2400" dirty="0" smtClean="0">
                <a:solidFill>
                  <a:srgbClr val="FF0000"/>
                </a:solidFill>
                <a:latin typeface="Traditional Arabic" panose="02020603050405020304" pitchFamily="18" charset="-78"/>
                <a:cs typeface="Traditional Arabic" panose="02020603050405020304" pitchFamily="18" charset="-78"/>
              </a:rPr>
              <a:t> </a:t>
            </a:r>
            <a:r>
              <a:rPr lang="ar-SA" sz="2400" dirty="0">
                <a:solidFill>
                  <a:srgbClr val="FF0000"/>
                </a:solidFill>
                <a:latin typeface="Traditional Arabic" panose="02020603050405020304" pitchFamily="18" charset="-78"/>
                <a:cs typeface="Traditional Arabic" panose="02020603050405020304" pitchFamily="18" charset="-78"/>
              </a:rPr>
              <a:t>تتأثر الأسماك والقشريات بشكل مباشر بدرجة حرارة البيئة </a:t>
            </a:r>
            <a:r>
              <a:rPr lang="ar-SA"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a:p>
            <a:pPr>
              <a:lnSpc>
                <a:spcPct val="150000"/>
              </a:lnSpc>
            </a:pPr>
            <a:endParaRPr lang="ar-EG" sz="2400" dirty="0" smtClean="0">
              <a:solidFill>
                <a:srgbClr val="FF0000"/>
              </a:solidFill>
              <a:latin typeface="Traditional Arabic" panose="02020603050405020304" pitchFamily="18" charset="-78"/>
              <a:cs typeface="Traditional Arabic" panose="02020603050405020304" pitchFamily="18" charset="-78"/>
            </a:endParaRPr>
          </a:p>
          <a:p>
            <a:pPr>
              <a:lnSpc>
                <a:spcPct val="150000"/>
              </a:lnSpc>
            </a:pPr>
            <a:endParaRPr lang="ar-EG" sz="2400" dirty="0">
              <a:solidFill>
                <a:srgbClr val="FF0000"/>
              </a:solidFill>
              <a:latin typeface="Traditional Arabic" panose="02020603050405020304" pitchFamily="18" charset="-78"/>
              <a:cs typeface="Traditional Arabic" panose="02020603050405020304" pitchFamily="18" charset="-78"/>
            </a:endParaRPr>
          </a:p>
          <a:p>
            <a:pPr>
              <a:lnSpc>
                <a:spcPct val="150000"/>
              </a:lnSpc>
            </a:pPr>
            <a:r>
              <a:rPr lang="ar-SA" sz="2400" dirty="0" smtClean="0">
                <a:solidFill>
                  <a:srgbClr val="FF0000"/>
                </a:solidFill>
                <a:latin typeface="Traditional Arabic" panose="02020603050405020304" pitchFamily="18" charset="-78"/>
                <a:cs typeface="Traditional Arabic" panose="02020603050405020304" pitchFamily="18" charset="-78"/>
              </a:rPr>
              <a:t>وترتبط </a:t>
            </a:r>
            <a:r>
              <a:rPr lang="ar-SA" sz="2400" dirty="0">
                <a:solidFill>
                  <a:srgbClr val="FF0000"/>
                </a:solidFill>
                <a:latin typeface="Traditional Arabic" panose="02020603050405020304" pitchFamily="18" charset="-78"/>
                <a:cs typeface="Traditional Arabic" panose="02020603050405020304" pitchFamily="18" charset="-78"/>
              </a:rPr>
              <a:t>معدلات التغذية وكذلك النمو ارتباطا مباشرا بدرجة الحرارة حيث يعزى تأثيرها على الكائنات المائية الحية إلى تأثيرها على النشاط الإنزيمي المسئول عن تحفيز معظم التفاعلات الحيوية مثل التمثيل الغذائي . كما تؤثر درجة الحرارة </a:t>
            </a:r>
            <a:r>
              <a:rPr lang="ar-SA" sz="2400" dirty="0" err="1">
                <a:solidFill>
                  <a:srgbClr val="FF0000"/>
                </a:solidFill>
                <a:latin typeface="Traditional Arabic" panose="02020603050405020304" pitchFamily="18" charset="-78"/>
                <a:cs typeface="Traditional Arabic" panose="02020603050405020304" pitchFamily="18" charset="-78"/>
              </a:rPr>
              <a:t>فى</a:t>
            </a:r>
            <a:r>
              <a:rPr lang="ar-SA" sz="2400" dirty="0">
                <a:solidFill>
                  <a:srgbClr val="FF0000"/>
                </a:solidFill>
                <a:latin typeface="Traditional Arabic" panose="02020603050405020304" pitchFamily="18" charset="-78"/>
                <a:cs typeface="Traditional Arabic" panose="02020603050405020304" pitchFamily="18" charset="-78"/>
              </a:rPr>
              <a:t> عدد من العوامل الحيوية الأخرى أهمها الأكسجين الذائب </a:t>
            </a:r>
            <a:r>
              <a:rPr lang="ar-SA" sz="2400" dirty="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a:p>
            <a:pPr>
              <a:lnSpc>
                <a:spcPct val="150000"/>
              </a:lnSpc>
            </a:pPr>
            <a:r>
              <a:rPr lang="ar-SA"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528768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71524" y="-1123604"/>
            <a:ext cx="6765455" cy="9108504"/>
          </a:xfrm>
          <a:prstGeom prst="rect">
            <a:avLst/>
          </a:prstGeom>
          <a:ln>
            <a:noFill/>
          </a:ln>
          <a:effectLst>
            <a:softEdge rad="112500"/>
          </a:effectLst>
        </p:spPr>
      </p:pic>
      <p:sp>
        <p:nvSpPr>
          <p:cNvPr id="4" name="مستطيل 3"/>
          <p:cNvSpPr/>
          <p:nvPr/>
        </p:nvSpPr>
        <p:spPr>
          <a:xfrm>
            <a:off x="1547664" y="3773939"/>
            <a:ext cx="6552728" cy="2031325"/>
          </a:xfrm>
          <a:prstGeom prst="rect">
            <a:avLst/>
          </a:prstGeom>
        </p:spPr>
        <p:txBody>
          <a:bodyPr wrap="square">
            <a:spAutoFit/>
          </a:bodyPr>
          <a:lstStyle/>
          <a:p>
            <a:pPr>
              <a:lnSpc>
                <a:spcPct val="150000"/>
              </a:lnSpc>
            </a:pPr>
            <a:r>
              <a:rPr lang="ar-SA" sz="2800" b="1" dirty="0">
                <a:latin typeface="Traditional Arabic" panose="02020603050405020304" pitchFamily="18" charset="-78"/>
                <a:cs typeface="Traditional Arabic" panose="02020603050405020304" pitchFamily="18" charset="-78"/>
              </a:rPr>
              <a:t>وتنقسم الأسماك حسب تحملها لدرجة حرارة الماء إلى :</a:t>
            </a:r>
            <a:endParaRPr lang="en-US" sz="2800" b="1"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أسماك المياه الباردة، وهي التي تتزاوج عند درجة حرارة 15 م أو أقل</a:t>
            </a:r>
            <a:endParaRPr lang="en-US" sz="2800"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 وأسماك المياه الدافئة وهي تتزاوج عند درجة حرارة أعلى من 16م</a:t>
            </a:r>
            <a:r>
              <a:rPr lang="en-US" sz="2800" dirty="0">
                <a:latin typeface="Traditional Arabic" panose="02020603050405020304" pitchFamily="18" charset="-78"/>
                <a:cs typeface="Traditional Arabic" panose="02020603050405020304" pitchFamily="18" charset="-78"/>
              </a:rPr>
              <a:t>.</a:t>
            </a:r>
          </a:p>
        </p:txBody>
      </p:sp>
      <p:sp>
        <p:nvSpPr>
          <p:cNvPr id="3" name="Rectangle 2"/>
          <p:cNvSpPr/>
          <p:nvPr/>
        </p:nvSpPr>
        <p:spPr>
          <a:xfrm>
            <a:off x="611560" y="404664"/>
            <a:ext cx="8208912" cy="3108543"/>
          </a:xfrm>
          <a:prstGeom prst="rect">
            <a:avLst/>
          </a:prstGeom>
        </p:spPr>
        <p:txBody>
          <a:bodyPr wrap="square">
            <a:spAutoFit/>
          </a:bodyPr>
          <a:lstStyle/>
          <a:p>
            <a:r>
              <a:rPr lang="ar-SA" sz="2800" dirty="0">
                <a:latin typeface="Traditional Arabic" panose="02020603050405020304" pitchFamily="18" charset="-78"/>
                <a:cs typeface="Traditional Arabic" panose="02020603050405020304" pitchFamily="18" charset="-78"/>
              </a:rPr>
              <a:t>ولكل نوع من الأسماك درجة حرارة مثلى ، لذا يجب معرفة البيئة الحرارية للأسماك المستزرعة حتى لا يحدث للأسماك ما يعرف بالصدمة الحرارية والتي تحدث نتيجة انتقال الأسماك من درجة حرارة إلى أخرى تزيد أو تنقص عنها الكثير، فعندما تنتقل الأسماك من بيئة مائية إلى بيئة أخرى تختلف عنها حراريا بحوالي 9درجات يحدث لها نفوق فورى نتيجة للصدمة الحرارية . لذلك يفضل أن يتم نقل الأسماك فى درجة حرارة منخفضة ( فى الصباح البكر ) لتلافى ما قد يحدث من كثرة احتكاكات الأسماك مما ينتج عنه جروح تعطي الفرصة للبكتريا أن تنشط درجات الحرارة المرتفعة محدثة عدوى مرضية </a:t>
            </a:r>
            <a:endParaRPr lang="en-US" sz="2800" dirty="0"/>
          </a:p>
        </p:txBody>
      </p:sp>
    </p:spTree>
    <p:extLst>
      <p:ext uri="{BB962C8B-B14F-4D97-AF65-F5344CB8AC3E}">
        <p14:creationId xmlns:p14="http://schemas.microsoft.com/office/powerpoint/2010/main" val="172637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004047" cy="6858000"/>
          </a:xfrm>
          <a:prstGeom prst="rect">
            <a:avLst/>
          </a:prstGeom>
          <a:ln>
            <a:noFill/>
          </a:ln>
          <a:effectLst>
            <a:softEdge rad="112500"/>
          </a:effectLst>
        </p:spPr>
      </p:pic>
      <p:pic>
        <p:nvPicPr>
          <p:cNvPr id="3" name="صورة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0"/>
            <a:ext cx="4427983" cy="6858000"/>
          </a:xfrm>
          <a:prstGeom prst="rect">
            <a:avLst/>
          </a:prstGeom>
          <a:ln>
            <a:noFill/>
          </a:ln>
          <a:effectLst>
            <a:softEdge rad="112500"/>
          </a:effectLst>
        </p:spPr>
      </p:pic>
      <p:sp>
        <p:nvSpPr>
          <p:cNvPr id="4" name="مستطيل 3"/>
          <p:cNvSpPr/>
          <p:nvPr/>
        </p:nvSpPr>
        <p:spPr>
          <a:xfrm>
            <a:off x="323528" y="-99392"/>
            <a:ext cx="8424936" cy="6924973"/>
          </a:xfrm>
          <a:prstGeom prst="rect">
            <a:avLst/>
          </a:prstGeom>
        </p:spPr>
        <p:txBody>
          <a:bodyPr wrap="square">
            <a:spAutoFit/>
          </a:bodyPr>
          <a:lstStyle/>
          <a:p>
            <a:pPr>
              <a:lnSpc>
                <a:spcPct val="150000"/>
              </a:lnSpc>
            </a:pPr>
            <a:r>
              <a:rPr lang="ar-SA" sz="2800" b="1" u="sng" dirty="0" smtClean="0">
                <a:solidFill>
                  <a:srgbClr val="FFFF00"/>
                </a:solidFill>
                <a:latin typeface="Traditional Arabic" panose="02020603050405020304" pitchFamily="18" charset="-78"/>
                <a:cs typeface="Traditional Arabic" panose="02020603050405020304" pitchFamily="18" charset="-78"/>
              </a:rPr>
              <a:t>تحتاج </a:t>
            </a:r>
            <a:r>
              <a:rPr lang="ar-SA" sz="2800" b="1" u="sng" dirty="0">
                <a:solidFill>
                  <a:srgbClr val="FFFF00"/>
                </a:solidFill>
                <a:latin typeface="Traditional Arabic" panose="02020603050405020304" pitchFamily="18" charset="-78"/>
                <a:cs typeface="Traditional Arabic" panose="02020603050405020304" pitchFamily="18" charset="-78"/>
              </a:rPr>
              <a:t>أسماك البلطي </a:t>
            </a:r>
            <a:r>
              <a:rPr lang="ar-EG" sz="2800" b="1" u="sng" dirty="0" smtClean="0">
                <a:solidFill>
                  <a:srgbClr val="FFFF00"/>
                </a:solidFill>
                <a:latin typeface="Traditional Arabic" panose="02020603050405020304" pitchFamily="18" charset="-78"/>
                <a:cs typeface="Traditional Arabic" panose="02020603050405020304" pitchFamily="18" charset="-78"/>
              </a:rPr>
              <a:t>:</a:t>
            </a:r>
            <a:r>
              <a:rPr lang="en-US" sz="2800" dirty="0" smtClean="0">
                <a:solidFill>
                  <a:srgbClr val="FFFF00"/>
                </a:solidFill>
                <a:latin typeface="Traditional Arabic" panose="02020603050405020304" pitchFamily="18" charset="-78"/>
                <a:cs typeface="Traditional Arabic" panose="02020603050405020304" pitchFamily="18" charset="-78"/>
              </a:rPr>
              <a:t/>
            </a:r>
            <a:br>
              <a:rPr lang="en-US" sz="2800" dirty="0" smtClean="0">
                <a:solidFill>
                  <a:srgbClr val="FFFF00"/>
                </a:solidFill>
                <a:latin typeface="Traditional Arabic" panose="02020603050405020304" pitchFamily="18" charset="-78"/>
                <a:cs typeface="Traditional Arabic" panose="02020603050405020304" pitchFamily="18" charset="-78"/>
              </a:rPr>
            </a:br>
            <a:r>
              <a:rPr lang="en-US"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للعيش </a:t>
            </a:r>
            <a:r>
              <a:rPr lang="ar-SA" sz="2800" dirty="0">
                <a:solidFill>
                  <a:srgbClr val="FFFF00"/>
                </a:solidFill>
                <a:latin typeface="Traditional Arabic" panose="02020603050405020304" pitchFamily="18" charset="-78"/>
                <a:cs typeface="Traditional Arabic" panose="02020603050405020304" pitchFamily="18" charset="-78"/>
              </a:rPr>
              <a:t>في مدى من درجات الحرارة يتراوح ما </a:t>
            </a:r>
            <a:r>
              <a:rPr lang="ar-SA" sz="2800" dirty="0" smtClean="0">
                <a:solidFill>
                  <a:srgbClr val="FFFF00"/>
                </a:solidFill>
                <a:latin typeface="Traditional Arabic" panose="02020603050405020304" pitchFamily="18" charset="-78"/>
                <a:cs typeface="Traditional Arabic" panose="02020603050405020304" pitchFamily="18" charset="-78"/>
              </a:rPr>
              <a:t>بين</a:t>
            </a:r>
            <a:r>
              <a:rPr lang="ar-SA" sz="3200" b="1" dirty="0" smtClean="0">
                <a:solidFill>
                  <a:srgbClr val="FFFF00"/>
                </a:solidFill>
                <a:latin typeface="Traditional Arabic" panose="02020603050405020304" pitchFamily="18" charset="-78"/>
                <a:cs typeface="Traditional Arabic" panose="02020603050405020304" pitchFamily="18" charset="-78"/>
              </a:rPr>
              <a:t>22- </a:t>
            </a:r>
            <a:r>
              <a:rPr lang="ar-SA" sz="3200" b="1" dirty="0">
                <a:solidFill>
                  <a:srgbClr val="FFFF00"/>
                </a:solidFill>
                <a:latin typeface="Traditional Arabic" panose="02020603050405020304" pitchFamily="18" charset="-78"/>
                <a:cs typeface="Traditional Arabic" panose="02020603050405020304" pitchFamily="18" charset="-78"/>
              </a:rPr>
              <a:t>28 </a:t>
            </a:r>
            <a:r>
              <a:rPr lang="ar-SA" sz="2800" dirty="0">
                <a:solidFill>
                  <a:srgbClr val="FFFF00"/>
                </a:solidFill>
                <a:latin typeface="Traditional Arabic" panose="02020603050405020304" pitchFamily="18" charset="-78"/>
                <a:cs typeface="Traditional Arabic" panose="02020603050405020304" pitchFamily="18" charset="-78"/>
              </a:rPr>
              <a:t>درجة مئوية، </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en-US"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وتتوقف </a:t>
            </a:r>
            <a:r>
              <a:rPr lang="ar-SA" sz="2800" dirty="0">
                <a:solidFill>
                  <a:srgbClr val="FFFF00"/>
                </a:solidFill>
                <a:latin typeface="Traditional Arabic" panose="02020603050405020304" pitchFamily="18" charset="-78"/>
                <a:cs typeface="Traditional Arabic" panose="02020603050405020304" pitchFamily="18" charset="-78"/>
              </a:rPr>
              <a:t>عن التغذية في حالة انخفاض درجة الحرارة إلى </a:t>
            </a:r>
            <a:r>
              <a:rPr lang="ar-SA" sz="3200" b="1" dirty="0">
                <a:solidFill>
                  <a:srgbClr val="FFFF00"/>
                </a:solidFill>
                <a:latin typeface="Traditional Arabic" panose="02020603050405020304" pitchFamily="18" charset="-78"/>
                <a:cs typeface="Traditional Arabic" panose="02020603050405020304" pitchFamily="18" charset="-78"/>
              </a:rPr>
              <a:t>16</a:t>
            </a:r>
            <a:r>
              <a:rPr lang="ar-SA" sz="2800" dirty="0">
                <a:solidFill>
                  <a:srgbClr val="FFFF00"/>
                </a:solidFill>
                <a:latin typeface="Traditional Arabic" panose="02020603050405020304" pitchFamily="18" charset="-78"/>
                <a:cs typeface="Traditional Arabic" panose="02020603050405020304" pitchFamily="18" charset="-78"/>
              </a:rPr>
              <a:t> درجة مئوية</a:t>
            </a:r>
            <a:r>
              <a:rPr lang="ar-SA" sz="2800" dirty="0" smtClean="0">
                <a:solidFill>
                  <a:srgbClr val="FFFF00"/>
                </a:solidFill>
                <a:latin typeface="Traditional Arabic" panose="02020603050405020304" pitchFamily="18" charset="-78"/>
                <a:cs typeface="Traditional Arabic" panose="02020603050405020304" pitchFamily="18" charset="-78"/>
              </a:rPr>
              <a:t>،</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SA" sz="2800" dirty="0" smtClean="0">
                <a:solidFill>
                  <a:srgbClr val="FFFF00"/>
                </a:solidFill>
                <a:latin typeface="Traditional Arabic" panose="02020603050405020304" pitchFamily="18" charset="-78"/>
                <a:cs typeface="Traditional Arabic" panose="02020603050405020304" pitchFamily="18" charset="-78"/>
              </a:rPr>
              <a:t> </a:t>
            </a:r>
            <a:r>
              <a:rPr lang="en-US"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وفى </a:t>
            </a:r>
            <a:r>
              <a:rPr lang="ar-SA" sz="3200" b="1" dirty="0">
                <a:solidFill>
                  <a:srgbClr val="FFFF00"/>
                </a:solidFill>
                <a:latin typeface="Traditional Arabic" panose="02020603050405020304" pitchFamily="18" charset="-78"/>
                <a:cs typeface="Traditional Arabic" panose="02020603050405020304" pitchFamily="18" charset="-78"/>
              </a:rPr>
              <a:t>10</a:t>
            </a:r>
            <a:r>
              <a:rPr lang="ar-SA" sz="2400" dirty="0">
                <a:solidFill>
                  <a:srgbClr val="FFFF00"/>
                </a:solidFill>
                <a:latin typeface="Traditional Arabic" panose="02020603050405020304" pitchFamily="18" charset="-78"/>
                <a:cs typeface="Traditional Arabic" panose="02020603050405020304" pitchFamily="18" charset="-78"/>
              </a:rPr>
              <a:t> </a:t>
            </a:r>
            <a:r>
              <a:rPr lang="ar-SA" sz="2800" dirty="0">
                <a:solidFill>
                  <a:srgbClr val="FFFF00"/>
                </a:solidFill>
                <a:latin typeface="Traditional Arabic" panose="02020603050405020304" pitchFamily="18" charset="-78"/>
                <a:cs typeface="Traditional Arabic" panose="02020603050405020304" pitchFamily="18" charset="-78"/>
              </a:rPr>
              <a:t>درجة مئوية تصبح معرضة للموت، </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en-US"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في </a:t>
            </a:r>
            <a:r>
              <a:rPr lang="ar-SA" sz="2800" dirty="0">
                <a:solidFill>
                  <a:srgbClr val="FFFF00"/>
                </a:solidFill>
                <a:latin typeface="Traditional Arabic" panose="02020603050405020304" pitchFamily="18" charset="-78"/>
                <a:cs typeface="Traditional Arabic" panose="02020603050405020304" pitchFamily="18" charset="-78"/>
              </a:rPr>
              <a:t>حين تحتاج مفرخات البلطي ما </a:t>
            </a:r>
            <a:r>
              <a:rPr lang="ar-SA" sz="3200" b="1" dirty="0">
                <a:solidFill>
                  <a:srgbClr val="FFFF00"/>
                </a:solidFill>
                <a:latin typeface="Traditional Arabic" panose="02020603050405020304" pitchFamily="18" charset="-78"/>
                <a:cs typeface="Traditional Arabic" panose="02020603050405020304" pitchFamily="18" charset="-78"/>
              </a:rPr>
              <a:t>بين 28 – 30</a:t>
            </a:r>
            <a:r>
              <a:rPr lang="ar-SA" sz="2800" dirty="0">
                <a:solidFill>
                  <a:srgbClr val="FFFF00"/>
                </a:solidFill>
                <a:latin typeface="Traditional Arabic" panose="02020603050405020304" pitchFamily="18" charset="-78"/>
                <a:cs typeface="Traditional Arabic" panose="02020603050405020304" pitchFamily="18" charset="-78"/>
              </a:rPr>
              <a:t> درجة مئوية</a:t>
            </a:r>
            <a:r>
              <a:rPr lang="en-US" sz="2800" dirty="0">
                <a:solidFill>
                  <a:srgbClr val="FFFF00"/>
                </a:solidFill>
                <a:latin typeface="Traditional Arabic" panose="02020603050405020304" pitchFamily="18" charset="-78"/>
                <a:cs typeface="Traditional Arabic" panose="02020603050405020304" pitchFamily="18" charset="-78"/>
              </a:rPr>
              <a:t>.</a:t>
            </a:r>
          </a:p>
          <a:p>
            <a:pPr>
              <a:lnSpc>
                <a:spcPct val="150000"/>
              </a:lnSpc>
            </a:pPr>
            <a:r>
              <a:rPr lang="en-US" sz="2800" dirty="0">
                <a:solidFill>
                  <a:srgbClr val="FFFF00"/>
                </a:solidFill>
                <a:latin typeface="Traditional Arabic" panose="02020603050405020304" pitchFamily="18" charset="-78"/>
                <a:cs typeface="Traditional Arabic" panose="02020603050405020304" pitchFamily="18" charset="-78"/>
              </a:rPr>
              <a:t/>
            </a:r>
            <a:br>
              <a:rPr lang="en-US" sz="2800" dirty="0">
                <a:solidFill>
                  <a:srgbClr val="FFFF00"/>
                </a:solidFill>
                <a:latin typeface="Traditional Arabic" panose="02020603050405020304" pitchFamily="18" charset="-78"/>
                <a:cs typeface="Traditional Arabic" panose="02020603050405020304" pitchFamily="18" charset="-78"/>
              </a:rPr>
            </a:br>
            <a:r>
              <a:rPr lang="ar-SA" sz="2800" dirty="0">
                <a:solidFill>
                  <a:srgbClr val="FFFF00"/>
                </a:solidFill>
                <a:latin typeface="Traditional Arabic" panose="02020603050405020304" pitchFamily="18" charset="-78"/>
                <a:cs typeface="Traditional Arabic" panose="02020603050405020304" pitchFamily="18" charset="-78"/>
              </a:rPr>
              <a:t>ويحفز ارتفاع درجة الحرارة على ذوبان المواد الكيميائية في الماء، وهو ما يؤثر سلبياً على حيوية الأسماك، وعلى العكس من ذلك يقل معدل ذوبان الأكسجين في الماء</a:t>
            </a:r>
            <a:r>
              <a:rPr lang="en-US" sz="2800" dirty="0" smtClean="0">
                <a:solidFill>
                  <a:srgbClr val="FFFF00"/>
                </a:solidFill>
                <a:latin typeface="Traditional Arabic" panose="02020603050405020304" pitchFamily="18" charset="-78"/>
                <a:cs typeface="Traditional Arabic" panose="02020603050405020304" pitchFamily="18" charset="-78"/>
              </a:rPr>
              <a:t>.</a:t>
            </a:r>
            <a:r>
              <a:rPr lang="en-US" sz="2800" dirty="0">
                <a:solidFill>
                  <a:srgbClr val="FFFF00"/>
                </a:solidFill>
                <a:latin typeface="Traditional Arabic" panose="02020603050405020304" pitchFamily="18" charset="-78"/>
                <a:cs typeface="Traditional Arabic" panose="02020603050405020304" pitchFamily="18" charset="-78"/>
              </a:rPr>
              <a:t/>
            </a:r>
            <a:br>
              <a:rPr lang="en-US" sz="2800" dirty="0">
                <a:solidFill>
                  <a:srgbClr val="FFFF00"/>
                </a:solidFill>
                <a:latin typeface="Traditional Arabic" panose="02020603050405020304" pitchFamily="18" charset="-78"/>
                <a:cs typeface="Traditional Arabic" panose="02020603050405020304" pitchFamily="18" charset="-78"/>
              </a:rPr>
            </a:br>
            <a:r>
              <a:rPr lang="ar-SA" sz="2800" dirty="0">
                <a:solidFill>
                  <a:srgbClr val="FFFF00"/>
                </a:solidFill>
                <a:latin typeface="Traditional Arabic" panose="02020603050405020304" pitchFamily="18" charset="-78"/>
                <a:cs typeface="Traditional Arabic" panose="02020603050405020304" pitchFamily="18" charset="-78"/>
              </a:rPr>
              <a:t>ويمكن محاولة التخفيف من التذبذب في درجات الحرارة وذلك بزيادة منسوب الماء بالحوض حتى يمكن للأسماك أن تتجه إلى القاع في حالة اختلاف درجة الحرارة عند السطح</a:t>
            </a:r>
            <a:r>
              <a:rPr lang="en-US" sz="2800" dirty="0">
                <a:solidFill>
                  <a:srgbClr val="FFFF00"/>
                </a:solidFill>
                <a:latin typeface="Traditional Arabic" panose="02020603050405020304" pitchFamily="18" charset="-78"/>
                <a:cs typeface="Traditional Arabic" panose="02020603050405020304" pitchFamily="18" charset="-78"/>
              </a:rPr>
              <a:t>.</a:t>
            </a:r>
          </a:p>
        </p:txBody>
      </p:sp>
    </p:spTree>
    <p:extLst>
      <p:ext uri="{BB962C8B-B14F-4D97-AF65-F5344CB8AC3E}">
        <p14:creationId xmlns:p14="http://schemas.microsoft.com/office/powerpoint/2010/main" val="35573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EG"/>
          </a:p>
        </p:txBody>
      </p:sp>
      <p:sp>
        <p:nvSpPr>
          <p:cNvPr id="3" name="عنصر نائب للمحتوى 2"/>
          <p:cNvSpPr>
            <a:spLocks noGrp="1"/>
          </p:cNvSpPr>
          <p:nvPr>
            <p:ph idx="1"/>
          </p:nvPr>
        </p:nvSpPr>
        <p:spPr/>
        <p:txBody>
          <a:bodyPr/>
          <a:lstStyle/>
          <a:p>
            <a:endParaRPr lang="ar-EG"/>
          </a:p>
        </p:txBody>
      </p:sp>
      <p:pic>
        <p:nvPicPr>
          <p:cNvPr id="4" name="Picture 2"/>
          <p:cNvPicPr>
            <a:picLocks noChangeAspect="1" noChangeArrowheads="1"/>
          </p:cNvPicPr>
          <p:nvPr/>
        </p:nvPicPr>
        <p:blipFill>
          <a:blip r:embed="rId2"/>
          <a:srcRect/>
          <a:stretch>
            <a:fillRect/>
          </a:stretch>
        </p:blipFill>
        <p:spPr bwMode="auto">
          <a:xfrm>
            <a:off x="-32" y="0"/>
            <a:ext cx="9144032" cy="6858000"/>
          </a:xfrm>
          <a:prstGeom prst="rect">
            <a:avLst/>
          </a:prstGeom>
          <a:noFill/>
          <a:ln w="9525">
            <a:noFill/>
            <a:miter lim="800000"/>
            <a:headEnd/>
            <a:tailEnd/>
          </a:ln>
          <a:effectLst/>
        </p:spPr>
      </p:pic>
      <p:sp>
        <p:nvSpPr>
          <p:cNvPr id="5" name="مستطيل 8"/>
          <p:cNvSpPr/>
          <p:nvPr/>
        </p:nvSpPr>
        <p:spPr>
          <a:xfrm>
            <a:off x="714348" y="2492896"/>
            <a:ext cx="8072494" cy="2893100"/>
          </a:xfrm>
          <a:prstGeom prst="rect">
            <a:avLst/>
          </a:prstGeom>
        </p:spPr>
        <p:txBody>
          <a:bodyPr wrap="square">
            <a:spAutoFit/>
          </a:bodyPr>
          <a:lstStyle/>
          <a:p>
            <a:pPr algn="just"/>
            <a:r>
              <a:rPr lang="ar-EG" sz="4000" b="1" dirty="0" smtClean="0">
                <a:latin typeface="Andalus" pitchFamily="18" charset="-78"/>
                <a:cs typeface="Andalus" pitchFamily="18" charset="-78"/>
              </a:rPr>
              <a:t>يقول الله عز وجل:</a:t>
            </a:r>
          </a:p>
          <a:p>
            <a:pPr algn="just"/>
            <a:r>
              <a:rPr lang="ar-EG" sz="1000" b="1" dirty="0" smtClean="0"/>
              <a:t/>
            </a:r>
            <a:br>
              <a:rPr lang="ar-EG" sz="1000" b="1" dirty="0" smtClean="0"/>
            </a:br>
            <a:r>
              <a:rPr lang="ar-EG" sz="3600" b="1" dirty="0" smtClean="0"/>
              <a:t>﴿وَهُوَ الَّذِي سَخَّرَ الْبَحْرَ لِتَأْكُلُوا مِنْهُ لَحْمًا طَرِيًّا وَتَسْتَخْرِجُوا مِنْهُ حِلْيَةً تَلْبَسُونَهَا وَتَرَى الْفُلْكَ مَوَاخِرَ فِيهِ وَلِتَبْتَغُوا مِنْ فَضْلِهِ وَلَعَلَّكُمْ تَشْكُرُونَ﴾</a:t>
            </a:r>
          </a:p>
          <a:p>
            <a:pPr algn="l"/>
            <a:r>
              <a:rPr lang="ar-EG" sz="2400" b="1" dirty="0" smtClean="0">
                <a:latin typeface="Andalus" pitchFamily="18" charset="-78"/>
                <a:cs typeface="Andalus" pitchFamily="18" charset="-78"/>
              </a:rPr>
              <a:t>[ سورة النحل الآية: 14 ]</a:t>
            </a:r>
            <a:endParaRPr lang="ar-EG" sz="2400" b="1" dirty="0">
              <a:latin typeface="Andalus" pitchFamily="18" charset="-78"/>
              <a:cs typeface="Andalus" pitchFamily="18" charset="-78"/>
            </a:endParaRPr>
          </a:p>
        </p:txBody>
      </p:sp>
    </p:spTree>
    <p:extLst>
      <p:ext uri="{BB962C8B-B14F-4D97-AF65-F5344CB8AC3E}">
        <p14:creationId xmlns:p14="http://schemas.microsoft.com/office/powerpoint/2010/main" val="22799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مستطيل 3"/>
          <p:cNvSpPr/>
          <p:nvPr/>
        </p:nvSpPr>
        <p:spPr>
          <a:xfrm>
            <a:off x="179512" y="57375"/>
            <a:ext cx="8784976" cy="5047536"/>
          </a:xfrm>
          <a:prstGeom prst="rect">
            <a:avLst/>
          </a:prstGeom>
        </p:spPr>
        <p:txBody>
          <a:bodyPr wrap="square">
            <a:spAutoFit/>
          </a:bodyPr>
          <a:lstStyle/>
          <a:p>
            <a:pPr lvl="0"/>
            <a:r>
              <a:rPr lang="ar-SA" sz="2800" b="1" u="sng" dirty="0">
                <a:latin typeface="Traditional Arabic" panose="02020603050405020304" pitchFamily="18" charset="-78"/>
                <a:cs typeface="Traditional Arabic" panose="02020603050405020304" pitchFamily="18" charset="-78"/>
              </a:rPr>
              <a:t>الضـــوء : </a:t>
            </a:r>
            <a:endParaRPr lang="en-US" sz="2800" b="1" u="sng" dirty="0">
              <a:latin typeface="Traditional Arabic" panose="02020603050405020304" pitchFamily="18" charset="-78"/>
              <a:cs typeface="Traditional Arabic" panose="02020603050405020304" pitchFamily="18" charset="-78"/>
            </a:endParaRPr>
          </a:p>
          <a:p>
            <a:pPr>
              <a:lnSpc>
                <a:spcPct val="150000"/>
              </a:lnSpc>
            </a:pPr>
            <a:r>
              <a:rPr lang="ar-SA" sz="2400" dirty="0">
                <a:latin typeface="Traditional Arabic" panose="02020603050405020304" pitchFamily="18" charset="-78"/>
                <a:cs typeface="Traditional Arabic" panose="02020603050405020304" pitchFamily="18" charset="-78"/>
              </a:rPr>
              <a:t>يعتبر الضوء عنصراً </a:t>
            </a:r>
            <a:r>
              <a:rPr lang="ar-SA" sz="2800" dirty="0">
                <a:latin typeface="Traditional Arabic" panose="02020603050405020304" pitchFamily="18" charset="-78"/>
                <a:cs typeface="Traditional Arabic" panose="02020603050405020304" pitchFamily="18" charset="-78"/>
              </a:rPr>
              <a:t>أساسياً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عملية التمثيل الضوئي للكائنات النباتية ( </a:t>
            </a:r>
            <a:r>
              <a:rPr lang="ar-SA" sz="2800" dirty="0" err="1">
                <a:latin typeface="Traditional Arabic" panose="02020603050405020304" pitchFamily="18" charset="-78"/>
                <a:cs typeface="Traditional Arabic" panose="02020603050405020304" pitchFamily="18" charset="-78"/>
              </a:rPr>
              <a:t>الفيتوبلا</a:t>
            </a:r>
            <a:r>
              <a:rPr lang="ar-SA" sz="2800" dirty="0">
                <a:latin typeface="Traditional Arabic" panose="02020603050405020304" pitchFamily="18" charset="-78"/>
                <a:cs typeface="Traditional Arabic" panose="02020603050405020304" pitchFamily="18" charset="-78"/>
              </a:rPr>
              <a:t> </a:t>
            </a:r>
            <a:r>
              <a:rPr lang="ar-SA" sz="2800" dirty="0" err="1">
                <a:latin typeface="Traditional Arabic" panose="02020603050405020304" pitchFamily="18" charset="-78"/>
                <a:cs typeface="Traditional Arabic" panose="02020603050405020304" pitchFamily="18" charset="-78"/>
              </a:rPr>
              <a:t>نكتون</a:t>
            </a:r>
            <a:r>
              <a:rPr lang="ar-SA" sz="2800" dirty="0">
                <a:latin typeface="Traditional Arabic" panose="02020603050405020304" pitchFamily="18" charset="-78"/>
                <a:cs typeface="Traditional Arabic" panose="02020603050405020304" pitchFamily="18" charset="-78"/>
              </a:rPr>
              <a:t>) الموجودة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الأحواض</a:t>
            </a:r>
            <a:r>
              <a:rPr lang="ar-EG" sz="2800" dirty="0">
                <a:latin typeface="Traditional Arabic" panose="02020603050405020304" pitchFamily="18" charset="-78"/>
                <a:cs typeface="Traditional Arabic" panose="02020603050405020304" pitchFamily="18" charset="-78"/>
              </a:rPr>
              <a:t> </a:t>
            </a:r>
            <a:r>
              <a:rPr lang="ar-EG" sz="2800" dirty="0" smtClean="0">
                <a:latin typeface="Traditional Arabic" panose="02020603050405020304" pitchFamily="18" charset="-78"/>
                <a:cs typeface="Traditional Arabic" panose="02020603050405020304" pitchFamily="18" charset="-78"/>
              </a:rPr>
              <a:t>.</a:t>
            </a:r>
          </a:p>
          <a:p>
            <a:pPr>
              <a:lnSpc>
                <a:spcPct val="150000"/>
              </a:lnSpc>
            </a:pPr>
            <a:r>
              <a:rPr lang="ar-SA" sz="2800" dirty="0" smtClean="0">
                <a:latin typeface="Traditional Arabic" panose="02020603050405020304" pitchFamily="18" charset="-78"/>
                <a:cs typeface="Traditional Arabic" panose="02020603050405020304" pitchFamily="18" charset="-78"/>
              </a:rPr>
              <a:t> </a:t>
            </a:r>
            <a:r>
              <a:rPr lang="ar-SA" sz="2800" dirty="0">
                <a:latin typeface="Traditional Arabic" panose="02020603050405020304" pitchFamily="18" charset="-78"/>
                <a:cs typeface="Traditional Arabic" panose="02020603050405020304" pitchFamily="18" charset="-78"/>
              </a:rPr>
              <a:t>ولا بد من قياس شدة الإضاءة ومتابعة نمو الهائمات النباتية لأهميتها كغذاء للأسماك ، مع ملاحظة أن كثرة الهائمات قد تؤدى إلى تكوين طبقة كثيفة على السطح مما </a:t>
            </a:r>
            <a:r>
              <a:rPr lang="ar-SA" sz="2800" dirty="0" err="1">
                <a:latin typeface="Traditional Arabic" panose="02020603050405020304" pitchFamily="18" charset="-78"/>
                <a:cs typeface="Traditional Arabic" panose="02020603050405020304" pitchFamily="18" charset="-78"/>
              </a:rPr>
              <a:t>مما</a:t>
            </a:r>
            <a:r>
              <a:rPr lang="ar-SA" sz="2800" dirty="0">
                <a:latin typeface="Traditional Arabic" panose="02020603050405020304" pitchFamily="18" charset="-78"/>
                <a:cs typeface="Traditional Arabic" panose="02020603050405020304" pitchFamily="18" charset="-78"/>
              </a:rPr>
              <a:t> يؤدى إلى عدم وصول الضوء إلى الكائنات النباتية القاعية فتستهلك هذه النباتات القاعية الأكسجين أثناء تكاثرها المستمر ، وبذلك تنافس الأسماك على الأكسجين، مما يؤدي إلى موت هذه الكائنات النباتية القاعية ، وتزيد نسبة الأمونيا تبعاً لذلك يتم قياس الضوء بجهاز </a:t>
            </a:r>
            <a:r>
              <a:rPr lang="ar-SA" sz="2400" dirty="0" err="1">
                <a:latin typeface="Traditional Arabic" panose="02020603050405020304" pitchFamily="18" charset="-78"/>
                <a:cs typeface="Traditional Arabic" panose="02020603050405020304" pitchFamily="18" charset="-78"/>
              </a:rPr>
              <a:t>لوكسميتر</a:t>
            </a:r>
            <a:r>
              <a:rPr lang="ar-SA" sz="2400" dirty="0">
                <a:latin typeface="Traditional Arabic" panose="02020603050405020304" pitchFamily="18" charset="-78"/>
                <a:cs typeface="Traditional Arabic" panose="02020603050405020304" pitchFamily="18" charset="-78"/>
              </a:rPr>
              <a:t> </a:t>
            </a:r>
            <a:r>
              <a:rPr lang="en-US" sz="2400" dirty="0" err="1">
                <a:latin typeface="Traditional Arabic" panose="02020603050405020304" pitchFamily="18" charset="-78"/>
                <a:cs typeface="Traditional Arabic" panose="02020603050405020304" pitchFamily="18" charset="-78"/>
              </a:rPr>
              <a:t>Luxmeter</a:t>
            </a:r>
            <a:r>
              <a:rPr lang="ar-SA" sz="2400" dirty="0">
                <a:latin typeface="Traditional Arabic" panose="02020603050405020304" pitchFamily="18" charset="-78"/>
                <a:cs typeface="Traditional Arabic" panose="02020603050405020304" pitchFamily="18" charset="-78"/>
              </a:rPr>
              <a:t> .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05219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24"/>
            <a:ext cx="9144000" cy="68133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مستطيل 3"/>
          <p:cNvSpPr/>
          <p:nvPr/>
        </p:nvSpPr>
        <p:spPr>
          <a:xfrm>
            <a:off x="-252536" y="44624"/>
            <a:ext cx="9505056" cy="7201972"/>
          </a:xfrm>
          <a:prstGeom prst="rect">
            <a:avLst/>
          </a:prstGeom>
        </p:spPr>
        <p:txBody>
          <a:bodyPr wrap="square">
            <a:spAutoFit/>
          </a:bodyPr>
          <a:lstStyle/>
          <a:p>
            <a:pPr lvl="0">
              <a:lnSpc>
                <a:spcPct val="150000"/>
              </a:lnSpc>
            </a:pPr>
            <a:r>
              <a:rPr lang="ar-SA" sz="2800" b="1" u="sng" dirty="0">
                <a:solidFill>
                  <a:srgbClr val="FFFF00"/>
                </a:solidFill>
                <a:latin typeface="Traditional Arabic" panose="02020603050405020304" pitchFamily="18" charset="-78"/>
                <a:cs typeface="Traditional Arabic" panose="02020603050405020304" pitchFamily="18" charset="-78"/>
              </a:rPr>
              <a:t>العكارة </a:t>
            </a:r>
            <a:r>
              <a:rPr lang="en-US" sz="2800" b="1" u="sng" dirty="0">
                <a:solidFill>
                  <a:srgbClr val="FFFF00"/>
                </a:solidFill>
                <a:latin typeface="Traditional Arabic" panose="02020603050405020304" pitchFamily="18" charset="-78"/>
                <a:cs typeface="Traditional Arabic" panose="02020603050405020304" pitchFamily="18" charset="-78"/>
              </a:rPr>
              <a:t>Turbidity</a:t>
            </a:r>
            <a:r>
              <a:rPr lang="ar-SA" sz="2800" b="1" u="sng" dirty="0">
                <a:solidFill>
                  <a:srgbClr val="FFFF00"/>
                </a:solidFill>
                <a:latin typeface="Traditional Arabic" panose="02020603050405020304" pitchFamily="18" charset="-78"/>
                <a:cs typeface="Traditional Arabic" panose="02020603050405020304" pitchFamily="18" charset="-78"/>
              </a:rPr>
              <a:t> :</a:t>
            </a:r>
            <a:endParaRPr lang="ar-EG" sz="2800" b="1" u="sng" dirty="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SA" sz="2800" dirty="0" smtClean="0">
                <a:solidFill>
                  <a:srgbClr val="FFFF00"/>
                </a:solidFill>
                <a:latin typeface="Traditional Arabic" panose="02020603050405020304" pitchFamily="18" charset="-78"/>
                <a:cs typeface="Traditional Arabic" panose="02020603050405020304" pitchFamily="18" charset="-78"/>
              </a:rPr>
              <a:t>تعد </a:t>
            </a:r>
            <a:r>
              <a:rPr lang="ar-SA" sz="2800" dirty="0">
                <a:solidFill>
                  <a:srgbClr val="FFFF00"/>
                </a:solidFill>
                <a:latin typeface="Traditional Arabic" panose="02020603050405020304" pitchFamily="18" charset="-78"/>
                <a:cs typeface="Traditional Arabic" panose="02020603050405020304" pitchFamily="18" charset="-78"/>
              </a:rPr>
              <a:t>العكارة مقياساً لمقدار المواد العالقة </a:t>
            </a:r>
            <a:r>
              <a:rPr lang="ar-SA" sz="2800" dirty="0" err="1">
                <a:solidFill>
                  <a:srgbClr val="FFFF00"/>
                </a:solidFill>
                <a:latin typeface="Traditional Arabic" panose="02020603050405020304" pitchFamily="18" charset="-78"/>
                <a:cs typeface="Traditional Arabic" panose="02020603050405020304" pitchFamily="18" charset="-78"/>
              </a:rPr>
              <a:t>فى</a:t>
            </a:r>
            <a:r>
              <a:rPr lang="ar-SA" sz="2800" dirty="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الماء </a:t>
            </a:r>
            <a:r>
              <a:rPr lang="ar-SA" sz="2800" dirty="0">
                <a:solidFill>
                  <a:srgbClr val="FFFF00"/>
                </a:solidFill>
                <a:latin typeface="Traditional Arabic" panose="02020603050405020304" pitchFamily="18" charset="-78"/>
                <a:cs typeface="Traditional Arabic" panose="02020603050405020304" pitchFamily="18" charset="-78"/>
              </a:rPr>
              <a:t>والتي قد تنتج عن أسباب مختلفة، </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EG" sz="2800" dirty="0">
                <a:solidFill>
                  <a:srgbClr val="FFFF00"/>
                </a:solidFill>
                <a:latin typeface="Traditional Arabic" panose="02020603050405020304" pitchFamily="18" charset="-78"/>
                <a:cs typeface="Traditional Arabic" panose="02020603050405020304" pitchFamily="18" charset="-78"/>
              </a:rPr>
              <a:t>	</a:t>
            </a: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قد </a:t>
            </a:r>
            <a:r>
              <a:rPr lang="ar-SA" sz="2800" dirty="0">
                <a:solidFill>
                  <a:srgbClr val="FFFF00"/>
                </a:solidFill>
                <a:latin typeface="Traditional Arabic" panose="02020603050405020304" pitchFamily="18" charset="-78"/>
                <a:cs typeface="Traditional Arabic" panose="02020603050405020304" pitchFamily="18" charset="-78"/>
              </a:rPr>
              <a:t>تسببها الأمطار والفيضانات بما تحمله من جزيئات لعناصر </a:t>
            </a:r>
            <a:r>
              <a:rPr lang="ar-SA" sz="2800" dirty="0" smtClean="0">
                <a:solidFill>
                  <a:srgbClr val="FFFF00"/>
                </a:solidFill>
                <a:latin typeface="Traditional Arabic" panose="02020603050405020304" pitchFamily="18" charset="-78"/>
                <a:cs typeface="Traditional Arabic" panose="02020603050405020304" pitchFamily="18" charset="-78"/>
              </a:rPr>
              <a:t>معدنية</a:t>
            </a:r>
            <a:r>
              <a:rPr lang="ar-EG" sz="2800" dirty="0" smtClean="0">
                <a:solidFill>
                  <a:srgbClr val="FFFF00"/>
                </a:solidFill>
                <a:latin typeface="Traditional Arabic" panose="02020603050405020304" pitchFamily="18" charset="-78"/>
                <a:cs typeface="Traditional Arabic" panose="02020603050405020304" pitchFamily="18" charset="-78"/>
              </a:rPr>
              <a:t>.</a:t>
            </a:r>
          </a:p>
          <a:p>
            <a:pPr>
              <a:lnSpc>
                <a:spcPct val="150000"/>
              </a:lnSpc>
            </a:pP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 </a:t>
            </a:r>
            <a:r>
              <a:rPr lang="ar-EG" sz="2800" dirty="0" smtClean="0">
                <a:solidFill>
                  <a:srgbClr val="FFFF00"/>
                </a:solidFill>
                <a:latin typeface="Traditional Arabic" panose="02020603050405020304" pitchFamily="18" charset="-78"/>
                <a:cs typeface="Traditional Arabic" panose="02020603050405020304" pitchFamily="18" charset="-78"/>
              </a:rPr>
              <a:t>او</a:t>
            </a:r>
            <a:r>
              <a:rPr lang="ar-SA" sz="2800" dirty="0" smtClean="0">
                <a:solidFill>
                  <a:srgbClr val="FFFF00"/>
                </a:solidFill>
                <a:latin typeface="Traditional Arabic" panose="02020603050405020304" pitchFamily="18" charset="-78"/>
                <a:cs typeface="Traditional Arabic" panose="02020603050405020304" pitchFamily="18" charset="-78"/>
              </a:rPr>
              <a:t> </a:t>
            </a:r>
            <a:r>
              <a:rPr lang="ar-SA" sz="2800" dirty="0">
                <a:solidFill>
                  <a:srgbClr val="FFFF00"/>
                </a:solidFill>
                <a:latin typeface="Traditional Arabic" panose="02020603050405020304" pitchFamily="18" charset="-78"/>
                <a:cs typeface="Traditional Arabic" panose="02020603050405020304" pitchFamily="18" charset="-78"/>
              </a:rPr>
              <a:t>تنتج عن إفرازات ونشاط الأسماك </a:t>
            </a:r>
            <a:r>
              <a:rPr lang="ar-SA" sz="2800" dirty="0" err="1">
                <a:solidFill>
                  <a:srgbClr val="FFFF00"/>
                </a:solidFill>
                <a:latin typeface="Traditional Arabic" panose="02020603050405020304" pitchFamily="18" charset="-78"/>
                <a:cs typeface="Traditional Arabic" panose="02020603050405020304" pitchFamily="18" charset="-78"/>
              </a:rPr>
              <a:t>فى</a:t>
            </a:r>
            <a:r>
              <a:rPr lang="ar-SA" sz="2800" dirty="0">
                <a:solidFill>
                  <a:srgbClr val="FFFF00"/>
                </a:solidFill>
                <a:latin typeface="Traditional Arabic" panose="02020603050405020304" pitchFamily="18" charset="-78"/>
                <a:cs typeface="Traditional Arabic" panose="02020603050405020304" pitchFamily="18" charset="-78"/>
              </a:rPr>
              <a:t> مواسم </a:t>
            </a:r>
            <a:r>
              <a:rPr lang="ar-SA" sz="2800" dirty="0" smtClean="0">
                <a:solidFill>
                  <a:srgbClr val="FFFF00"/>
                </a:solidFill>
                <a:latin typeface="Traditional Arabic" panose="02020603050405020304" pitchFamily="18" charset="-78"/>
                <a:cs typeface="Traditional Arabic" panose="02020603050405020304" pitchFamily="18" charset="-78"/>
              </a:rPr>
              <a:t>التناسل</a:t>
            </a: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حيث </a:t>
            </a:r>
            <a:r>
              <a:rPr lang="ar-SA" sz="2800" dirty="0">
                <a:solidFill>
                  <a:srgbClr val="FFFF00"/>
                </a:solidFill>
                <a:latin typeface="Traditional Arabic" panose="02020603050405020304" pitchFamily="18" charset="-78"/>
                <a:cs typeface="Traditional Arabic" panose="02020603050405020304" pitchFamily="18" charset="-78"/>
              </a:rPr>
              <a:t>تطارد الأسماك بعضها </a:t>
            </a:r>
            <a:r>
              <a:rPr lang="ar-EG" sz="2800" dirty="0">
                <a:solidFill>
                  <a:srgbClr val="FFFF00"/>
                </a:solidFill>
                <a:latin typeface="Traditional Arabic" panose="02020603050405020304" pitchFamily="18" charset="-78"/>
                <a:cs typeface="Traditional Arabic" panose="02020603050405020304" pitchFamily="18" charset="-78"/>
              </a:rPr>
              <a:t>	</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EG" sz="2800" dirty="0">
                <a:solidFill>
                  <a:srgbClr val="FFFF00"/>
                </a:solidFill>
                <a:latin typeface="Traditional Arabic" panose="02020603050405020304" pitchFamily="18" charset="-78"/>
                <a:cs typeface="Traditional Arabic" panose="02020603050405020304" pitchFamily="18" charset="-78"/>
              </a:rPr>
              <a:t> </a:t>
            </a: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 </a:t>
            </a:r>
            <a:r>
              <a:rPr lang="ar-EG" sz="2800" dirty="0" smtClean="0">
                <a:solidFill>
                  <a:srgbClr val="FFFF00"/>
                </a:solidFill>
                <a:latin typeface="Traditional Arabic" panose="02020603050405020304" pitchFamily="18" charset="-78"/>
                <a:cs typeface="Traditional Arabic" panose="02020603050405020304" pitchFamily="18" charset="-78"/>
              </a:rPr>
              <a:t>    </a:t>
            </a:r>
            <a:r>
              <a:rPr lang="ar-SA" sz="2800" dirty="0" smtClean="0">
                <a:solidFill>
                  <a:srgbClr val="FFFF00"/>
                </a:solidFill>
                <a:latin typeface="Traditional Arabic" panose="02020603050405020304" pitchFamily="18" charset="-78"/>
                <a:cs typeface="Traditional Arabic" panose="02020603050405020304" pitchFamily="18" charset="-78"/>
              </a:rPr>
              <a:t>أو </a:t>
            </a:r>
            <a:r>
              <a:rPr lang="ar-SA" sz="2800" dirty="0">
                <a:solidFill>
                  <a:srgbClr val="FFFF00"/>
                </a:solidFill>
                <a:latin typeface="Traditional Arabic" panose="02020603050405020304" pitchFamily="18" charset="-78"/>
                <a:cs typeface="Traditional Arabic" panose="02020603050405020304" pitchFamily="18" charset="-78"/>
              </a:rPr>
              <a:t>نتيجة للتنافس على الفرائس مما يؤدى إلى تقليب محتويات القاع وتعكير </a:t>
            </a:r>
            <a:r>
              <a:rPr lang="ar-SA" sz="2800" dirty="0" smtClean="0">
                <a:solidFill>
                  <a:srgbClr val="FFFF00"/>
                </a:solidFill>
                <a:latin typeface="Traditional Arabic" panose="02020603050405020304" pitchFamily="18" charset="-78"/>
                <a:cs typeface="Traditional Arabic" panose="02020603050405020304" pitchFamily="18" charset="-78"/>
              </a:rPr>
              <a:t>الماء</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EG" sz="2800" dirty="0" smtClean="0">
                <a:solidFill>
                  <a:srgbClr val="FFFF00"/>
                </a:solidFill>
                <a:latin typeface="Traditional Arabic" panose="02020603050405020304" pitchFamily="18" charset="-78"/>
                <a:cs typeface="Traditional Arabic" panose="02020603050405020304" pitchFamily="18" charset="-78"/>
              </a:rPr>
              <a:t>	* او عكارة </a:t>
            </a:r>
            <a:r>
              <a:rPr lang="ar-SA" sz="2800" dirty="0" smtClean="0">
                <a:solidFill>
                  <a:srgbClr val="FFFF00"/>
                </a:solidFill>
                <a:latin typeface="Traditional Arabic" panose="02020603050405020304" pitchFamily="18" charset="-78"/>
                <a:cs typeface="Traditional Arabic" panose="02020603050405020304" pitchFamily="18" charset="-78"/>
              </a:rPr>
              <a:t>ن</a:t>
            </a:r>
            <a:r>
              <a:rPr lang="ar-EG" sz="2800" dirty="0" err="1" smtClean="0">
                <a:solidFill>
                  <a:srgbClr val="FFFF00"/>
                </a:solidFill>
                <a:latin typeface="Traditional Arabic" panose="02020603050405020304" pitchFamily="18" charset="-78"/>
                <a:cs typeface="Traditional Arabic" panose="02020603050405020304" pitchFamily="18" charset="-78"/>
              </a:rPr>
              <a:t>اتجة</a:t>
            </a:r>
            <a:r>
              <a:rPr lang="ar-SA" sz="2800" dirty="0" smtClean="0">
                <a:solidFill>
                  <a:srgbClr val="FFFF00"/>
                </a:solidFill>
                <a:latin typeface="Traditional Arabic" panose="02020603050405020304" pitchFamily="18" charset="-78"/>
                <a:cs typeface="Traditional Arabic" panose="02020603050405020304" pitchFamily="18" charset="-78"/>
              </a:rPr>
              <a:t> </a:t>
            </a:r>
            <a:r>
              <a:rPr lang="ar-EG" sz="2800" dirty="0" smtClean="0">
                <a:solidFill>
                  <a:srgbClr val="FFFF00"/>
                </a:solidFill>
                <a:latin typeface="Traditional Arabic" panose="02020603050405020304" pitchFamily="18" charset="-78"/>
                <a:cs typeface="Traditional Arabic" panose="02020603050405020304" pitchFamily="18" charset="-78"/>
              </a:rPr>
              <a:t>عن </a:t>
            </a:r>
            <a:r>
              <a:rPr lang="ar-SA" sz="2800" dirty="0" smtClean="0">
                <a:solidFill>
                  <a:srgbClr val="FFFF00"/>
                </a:solidFill>
                <a:latin typeface="Traditional Arabic" panose="02020603050405020304" pitchFamily="18" charset="-78"/>
                <a:cs typeface="Traditional Arabic" panose="02020603050405020304" pitchFamily="18" charset="-78"/>
              </a:rPr>
              <a:t>الفيتوبلانكتون </a:t>
            </a:r>
            <a:r>
              <a:rPr lang="ar-SA" sz="2800" dirty="0">
                <a:solidFill>
                  <a:srgbClr val="FFFF00"/>
                </a:solidFill>
                <a:latin typeface="Traditional Arabic" panose="02020603050405020304" pitchFamily="18" charset="-78"/>
                <a:cs typeface="Traditional Arabic" panose="02020603050405020304" pitchFamily="18" charset="-78"/>
              </a:rPr>
              <a:t>الموجود </a:t>
            </a:r>
            <a:r>
              <a:rPr lang="ar-SA" sz="2800" dirty="0" err="1">
                <a:solidFill>
                  <a:srgbClr val="FFFF00"/>
                </a:solidFill>
                <a:latin typeface="Traditional Arabic" panose="02020603050405020304" pitchFamily="18" charset="-78"/>
                <a:cs typeface="Traditional Arabic" panose="02020603050405020304" pitchFamily="18" charset="-78"/>
              </a:rPr>
              <a:t>فى</a:t>
            </a:r>
            <a:r>
              <a:rPr lang="ar-SA" sz="2800" dirty="0">
                <a:solidFill>
                  <a:srgbClr val="FFFF00"/>
                </a:solidFill>
                <a:latin typeface="Traditional Arabic" panose="02020603050405020304" pitchFamily="18" charset="-78"/>
                <a:cs typeface="Traditional Arabic" panose="02020603050405020304" pitchFamily="18" charset="-78"/>
              </a:rPr>
              <a:t> المياه ولكنها غير ضارة بالأسماك إلى حد </a:t>
            </a:r>
            <a:r>
              <a:rPr lang="ar-SA" sz="2800" dirty="0" smtClean="0">
                <a:solidFill>
                  <a:srgbClr val="FFFF00"/>
                </a:solidFill>
                <a:latin typeface="Traditional Arabic" panose="02020603050405020304" pitchFamily="18" charset="-78"/>
                <a:cs typeface="Traditional Arabic" panose="02020603050405020304" pitchFamily="18" charset="-78"/>
              </a:rPr>
              <a:t>معين</a:t>
            </a:r>
            <a:endParaRPr lang="ar-EG" sz="2800" dirty="0" smtClean="0">
              <a:solidFill>
                <a:srgbClr val="FFFF00"/>
              </a:solidFill>
              <a:latin typeface="Traditional Arabic" panose="02020603050405020304" pitchFamily="18" charset="-78"/>
              <a:cs typeface="Traditional Arabic" panose="02020603050405020304" pitchFamily="18" charset="-78"/>
            </a:endParaRPr>
          </a:p>
          <a:p>
            <a:pPr>
              <a:lnSpc>
                <a:spcPct val="150000"/>
              </a:lnSpc>
            </a:pPr>
            <a:endParaRPr lang="ar-EG" sz="2800" dirty="0">
              <a:solidFill>
                <a:srgbClr val="FFFF00"/>
              </a:solidFill>
              <a:latin typeface="Traditional Arabic" panose="02020603050405020304" pitchFamily="18" charset="-78"/>
              <a:cs typeface="Traditional Arabic" panose="02020603050405020304" pitchFamily="18" charset="-78"/>
            </a:endParaRPr>
          </a:p>
          <a:p>
            <a:pPr>
              <a:lnSpc>
                <a:spcPct val="150000"/>
              </a:lnSpc>
            </a:pPr>
            <a:r>
              <a:rPr lang="ar-SA" sz="2800" dirty="0" smtClean="0">
                <a:solidFill>
                  <a:srgbClr val="FFFF00"/>
                </a:solidFill>
                <a:latin typeface="Traditional Arabic" panose="02020603050405020304" pitchFamily="18" charset="-78"/>
                <a:cs typeface="Traditional Arabic" panose="02020603050405020304" pitchFamily="18" charset="-78"/>
              </a:rPr>
              <a:t> </a:t>
            </a:r>
            <a:r>
              <a:rPr lang="ar-SA" sz="2800" dirty="0">
                <a:solidFill>
                  <a:srgbClr val="FFFF00"/>
                </a:solidFill>
                <a:latin typeface="Traditional Arabic" panose="02020603050405020304" pitchFamily="18" charset="-78"/>
                <a:cs typeface="Traditional Arabic" panose="02020603050405020304" pitchFamily="18" charset="-78"/>
              </a:rPr>
              <a:t>وهو الأمر الذي ينعكس بدوره على وصول الضوء إلى الكائنات النباتية الدقيقة (</a:t>
            </a:r>
            <a:r>
              <a:rPr lang="ar-SA" sz="2800" dirty="0" err="1">
                <a:solidFill>
                  <a:srgbClr val="FFFF00"/>
                </a:solidFill>
                <a:latin typeface="Traditional Arabic" panose="02020603050405020304" pitchFamily="18" charset="-78"/>
                <a:cs typeface="Traditional Arabic" panose="02020603050405020304" pitchFamily="18" charset="-78"/>
              </a:rPr>
              <a:t>فيتوبلانكتون</a:t>
            </a:r>
            <a:r>
              <a:rPr lang="ar-SA" sz="2800" dirty="0">
                <a:solidFill>
                  <a:srgbClr val="FFFF00"/>
                </a:solidFill>
                <a:latin typeface="Traditional Arabic" panose="02020603050405020304" pitchFamily="18" charset="-78"/>
                <a:cs typeface="Traditional Arabic" panose="02020603050405020304" pitchFamily="18" charset="-78"/>
              </a:rPr>
              <a:t>)، ويؤدى ذلك الإقلال من نسب عنصر الأكسجين اللازمة لقيام هذه النباتات بعملية البناء الضوئي. ويؤثر ذلك على معدل نمو الأسماك، وقد ينتج عنه انتشار الأمراض الفطرية</a:t>
            </a:r>
            <a:r>
              <a:rPr lang="en-US" sz="2800" dirty="0" smtClean="0">
                <a:solidFill>
                  <a:srgbClr val="FFFF00"/>
                </a:solidFill>
                <a:latin typeface="Traditional Arabic" panose="02020603050405020304" pitchFamily="18" charset="-78"/>
                <a:cs typeface="Traditional Arabic" panose="02020603050405020304" pitchFamily="18" charset="-78"/>
              </a:rPr>
              <a:t>.</a:t>
            </a:r>
            <a:r>
              <a:rPr lang="en-US" sz="2800" dirty="0">
                <a:solidFill>
                  <a:srgbClr val="FFFF00"/>
                </a:solidFill>
                <a:latin typeface="Traditional Arabic" panose="02020603050405020304" pitchFamily="18" charset="-78"/>
                <a:cs typeface="Traditional Arabic" panose="02020603050405020304" pitchFamily="18" charset="-78"/>
              </a:rPr>
              <a:t/>
            </a:r>
            <a:br>
              <a:rPr lang="en-US" sz="2800" dirty="0">
                <a:solidFill>
                  <a:srgbClr val="FFFF00"/>
                </a:solidFill>
                <a:latin typeface="Traditional Arabic" panose="02020603050405020304" pitchFamily="18" charset="-78"/>
                <a:cs typeface="Traditional Arabic" panose="02020603050405020304" pitchFamily="18" charset="-78"/>
              </a:rPr>
            </a:br>
            <a:endParaRPr lang="en-US" sz="2800"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7213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G:\رسالة الدكتوراه\التجميع العام لاجزاء الرسالة يناير 2016\البرلس عملى\صور البحيرة\2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مستطيل 3"/>
          <p:cNvSpPr/>
          <p:nvPr/>
        </p:nvSpPr>
        <p:spPr>
          <a:xfrm>
            <a:off x="323528" y="-171400"/>
            <a:ext cx="8496944" cy="9048631"/>
          </a:xfrm>
          <a:prstGeom prst="rect">
            <a:avLst/>
          </a:prstGeom>
        </p:spPr>
        <p:txBody>
          <a:bodyPr wrap="square">
            <a:spAutoFit/>
          </a:bodyPr>
          <a:lstStyle/>
          <a:p>
            <a:pPr>
              <a:lnSpc>
                <a:spcPct val="150000"/>
              </a:lnSpc>
            </a:pPr>
            <a:r>
              <a:rPr lang="ar-SA" sz="2800" b="1" u="sng" dirty="0" smtClean="0">
                <a:latin typeface="Traditional Arabic" panose="02020603050405020304" pitchFamily="18" charset="-78"/>
                <a:cs typeface="Traditional Arabic" panose="02020603050405020304" pitchFamily="18" charset="-78"/>
              </a:rPr>
              <a:t>تقد</a:t>
            </a:r>
            <a:r>
              <a:rPr lang="ar-EG" sz="2800" b="1" u="sng" dirty="0" smtClean="0">
                <a:latin typeface="Traditional Arabic" panose="02020603050405020304" pitchFamily="18" charset="-78"/>
                <a:cs typeface="Traditional Arabic" panose="02020603050405020304" pitchFamily="18" charset="-78"/>
              </a:rPr>
              <a:t>ر</a:t>
            </a:r>
            <a:r>
              <a:rPr lang="en-US" sz="2800" b="1" u="sng" dirty="0" smtClean="0">
                <a:latin typeface="Traditional Arabic" panose="02020603050405020304" pitchFamily="18" charset="-78"/>
                <a:cs typeface="Traditional Arabic" panose="02020603050405020304" pitchFamily="18" charset="-78"/>
              </a:rPr>
              <a:t> </a:t>
            </a:r>
            <a:r>
              <a:rPr lang="ar-SA" sz="2800" b="1" u="sng" dirty="0" smtClean="0">
                <a:latin typeface="Traditional Arabic" panose="02020603050405020304" pitchFamily="18" charset="-78"/>
                <a:cs typeface="Traditional Arabic" panose="02020603050405020304" pitchFamily="18" charset="-78"/>
              </a:rPr>
              <a:t>عن </a:t>
            </a:r>
            <a:r>
              <a:rPr lang="ar-SA" sz="2800" b="1" u="sng" dirty="0">
                <a:latin typeface="Traditional Arabic" panose="02020603050405020304" pitchFamily="18" charset="-78"/>
                <a:cs typeface="Traditional Arabic" panose="02020603050405020304" pitchFamily="18" charset="-78"/>
              </a:rPr>
              <a:t>طريق قرص الشفافية </a:t>
            </a:r>
            <a:r>
              <a:rPr lang="en-US" sz="2800" b="1" u="sng" dirty="0" err="1">
                <a:latin typeface="Traditional Arabic" panose="02020603050405020304" pitchFamily="18" charset="-78"/>
                <a:cs typeface="Traditional Arabic" panose="02020603050405020304" pitchFamily="18" charset="-78"/>
              </a:rPr>
              <a:t>Secchidisc</a:t>
            </a:r>
            <a:r>
              <a:rPr lang="ar-SA" sz="2800" b="1" u="sng" dirty="0">
                <a:latin typeface="Traditional Arabic" panose="02020603050405020304" pitchFamily="18" charset="-78"/>
                <a:cs typeface="Traditional Arabic" panose="02020603050405020304" pitchFamily="18" charset="-78"/>
              </a:rPr>
              <a:t> .</a:t>
            </a:r>
            <a:endParaRPr lang="en-US" sz="2800" b="1" u="sng" dirty="0">
              <a:latin typeface="Traditional Arabic" panose="02020603050405020304" pitchFamily="18" charset="-78"/>
              <a:cs typeface="Traditional Arabic" panose="02020603050405020304" pitchFamily="18" charset="-78"/>
            </a:endParaRPr>
          </a:p>
          <a:p>
            <a:pPr>
              <a:lnSpc>
                <a:spcPct val="150000"/>
              </a:lnSpc>
            </a:pPr>
            <a:r>
              <a:rPr lang="ar-EG" sz="2800" b="1" u="sng" dirty="0" smtClean="0">
                <a:latin typeface="Traditional Arabic" panose="02020603050405020304" pitchFamily="18" charset="-78"/>
                <a:cs typeface="Traditional Arabic" panose="02020603050405020304" pitchFamily="18" charset="-78"/>
              </a:rPr>
              <a:t>اذا كانت  </a:t>
            </a:r>
            <a:r>
              <a:rPr lang="ar-SA" sz="2800" b="1" u="sng" dirty="0" smtClean="0">
                <a:latin typeface="Traditional Arabic" panose="02020603050405020304" pitchFamily="18" charset="-78"/>
                <a:cs typeface="Traditional Arabic" panose="02020603050405020304" pitchFamily="18" charset="-78"/>
              </a:rPr>
              <a:t>قراءة </a:t>
            </a:r>
            <a:r>
              <a:rPr lang="ar-EG" sz="2800" b="1" u="sng" dirty="0" smtClean="0">
                <a:latin typeface="Traditional Arabic" panose="02020603050405020304" pitchFamily="18" charset="-78"/>
                <a:cs typeface="Traditional Arabic" panose="02020603050405020304" pitchFamily="18" charset="-78"/>
              </a:rPr>
              <a:t>القرص:</a:t>
            </a:r>
          </a:p>
          <a:p>
            <a:pPr>
              <a:lnSpc>
                <a:spcPct val="150000"/>
              </a:lnSpc>
            </a:pPr>
            <a:r>
              <a:rPr lang="ar-EG" sz="2800" dirty="0" smtClean="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ما </a:t>
            </a:r>
            <a:r>
              <a:rPr lang="ar-SA" sz="2800" dirty="0">
                <a:latin typeface="Traditional Arabic" panose="02020603050405020304" pitchFamily="18" charset="-78"/>
                <a:cs typeface="Traditional Arabic" panose="02020603050405020304" pitchFamily="18" charset="-78"/>
              </a:rPr>
              <a:t>بين 20 إلى 45 سم فيعنى هذا وجود معدل مناسب من الفيتوبلانكتون.</a:t>
            </a:r>
            <a:endParaRPr lang="en-US" sz="2800"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 </a:t>
            </a:r>
            <a:r>
              <a:rPr lang="ar-EG" sz="2800" dirty="0" smtClean="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إذا </a:t>
            </a:r>
            <a:r>
              <a:rPr lang="ar-SA" sz="2800" dirty="0">
                <a:latin typeface="Traditional Arabic" panose="02020603050405020304" pitchFamily="18" charset="-78"/>
                <a:cs typeface="Traditional Arabic" panose="02020603050405020304" pitchFamily="18" charset="-78"/>
              </a:rPr>
              <a:t>كانت القراءة أكثر من 50 سم فهذا يعنى أن المياه فقيرة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الفيتوبلانكتون وتحتاج لزيادة النسبة .</a:t>
            </a:r>
            <a:endParaRPr lang="en-US" sz="2800"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 </a:t>
            </a:r>
            <a:r>
              <a:rPr lang="ar-EG" sz="2800" dirty="0" smtClean="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إذا </a:t>
            </a:r>
            <a:r>
              <a:rPr lang="ar-SA" sz="2800" dirty="0">
                <a:latin typeface="Traditional Arabic" panose="02020603050405020304" pitchFamily="18" charset="-78"/>
                <a:cs typeface="Traditional Arabic" panose="02020603050405020304" pitchFamily="18" charset="-78"/>
              </a:rPr>
              <a:t>كانت قراءة القرص أقل من 20 سم فهذا يعنى أن معدل الفيتوبلانكتون كبيراً جداً ويصبح خطر على الأسماك ويجب تغيير المياه بأخرى </a:t>
            </a:r>
            <a:r>
              <a:rPr lang="ar-SA" sz="2400" dirty="0" smtClean="0">
                <a:latin typeface="Traditional Arabic" panose="02020603050405020304" pitchFamily="18" charset="-78"/>
                <a:cs typeface="Traditional Arabic" panose="02020603050405020304" pitchFamily="18" charset="-78"/>
              </a:rPr>
              <a:t>.</a:t>
            </a:r>
            <a:endParaRPr lang="en-US" sz="2400" dirty="0" smtClean="0">
              <a:latin typeface="Traditional Arabic" panose="02020603050405020304" pitchFamily="18" charset="-78"/>
              <a:cs typeface="Traditional Arabic" panose="02020603050405020304" pitchFamily="18" charset="-78"/>
            </a:endParaRPr>
          </a:p>
          <a:p>
            <a:pPr algn="just">
              <a:lnSpc>
                <a:spcPct val="150000"/>
              </a:lnSpc>
            </a:pPr>
            <a:r>
              <a:rPr lang="ar-SA" sz="2800" b="1" u="sng" dirty="0" smtClean="0">
                <a:latin typeface="Traditional Arabic" panose="02020603050405020304" pitchFamily="18" charset="-78"/>
                <a:cs typeface="Traditional Arabic" panose="02020603050405020304" pitchFamily="18" charset="-78"/>
              </a:rPr>
              <a:t>لون الم</a:t>
            </a:r>
            <a:r>
              <a:rPr lang="ar-EG" sz="2800" b="1" u="sng" dirty="0" smtClean="0">
                <a:latin typeface="Traditional Arabic" panose="02020603050405020304" pitchFamily="18" charset="-78"/>
                <a:cs typeface="Traditional Arabic" panose="02020603050405020304" pitchFamily="18" charset="-78"/>
              </a:rPr>
              <a:t>ــــــــــ</a:t>
            </a:r>
            <a:r>
              <a:rPr lang="ar-SA" sz="2800" b="1" u="sng" dirty="0" err="1" smtClean="0">
                <a:latin typeface="Traditional Arabic" panose="02020603050405020304" pitchFamily="18" charset="-78"/>
                <a:cs typeface="Traditional Arabic" panose="02020603050405020304" pitchFamily="18" charset="-78"/>
              </a:rPr>
              <a:t>اء</a:t>
            </a:r>
            <a:r>
              <a:rPr lang="en-US" sz="2800" dirty="0">
                <a:latin typeface="Traditional Arabic" panose="02020603050405020304" pitchFamily="18" charset="-78"/>
                <a:cs typeface="Traditional Arabic" panose="02020603050405020304" pitchFamily="18" charset="-78"/>
              </a:rPr>
              <a:t>:</a:t>
            </a:r>
          </a:p>
          <a:p>
            <a:pPr>
              <a:lnSpc>
                <a:spcPct val="150000"/>
              </a:lnSpc>
            </a:pPr>
            <a:r>
              <a:rPr lang="en-US" sz="2400" dirty="0">
                <a:latin typeface="Traditional Arabic" panose="02020603050405020304" pitchFamily="18" charset="-78"/>
                <a:cs typeface="Traditional Arabic" panose="02020603050405020304" pitchFamily="18" charset="-78"/>
              </a:rPr>
              <a:t>	</a:t>
            </a:r>
            <a:r>
              <a:rPr lang="ar-SA" sz="2800" dirty="0">
                <a:latin typeface="Traditional Arabic" panose="02020603050405020304" pitchFamily="18" charset="-78"/>
                <a:cs typeface="Traditional Arabic" panose="02020603050405020304" pitchFamily="18" charset="-78"/>
              </a:rPr>
              <a:t>يدل اللون الأخضر على زيادة الهائمات النباتية، وأنواع أخرى من الطحالب</a:t>
            </a:r>
            <a:r>
              <a:rPr lang="en-US" sz="2800" dirty="0">
                <a:latin typeface="Traditional Arabic" panose="02020603050405020304" pitchFamily="18" charset="-78"/>
                <a:cs typeface="Traditional Arabic" panose="02020603050405020304" pitchFamily="18" charset="-78"/>
              </a:rPr>
              <a:t>.</a:t>
            </a:r>
          </a:p>
          <a:p>
            <a:pPr>
              <a:lnSpc>
                <a:spcPct val="150000"/>
              </a:lnSpc>
            </a:pPr>
            <a:r>
              <a:rPr lang="en-US" sz="2800" dirty="0">
                <a:latin typeface="Traditional Arabic" panose="02020603050405020304" pitchFamily="18" charset="-78"/>
                <a:cs typeface="Traditional Arabic" panose="02020603050405020304" pitchFamily="18" charset="-78"/>
              </a:rPr>
              <a:t>	</a:t>
            </a:r>
            <a:r>
              <a:rPr lang="ar-SA" sz="2800" dirty="0">
                <a:latin typeface="Traditional Arabic" panose="02020603050405020304" pitchFamily="18" charset="-78"/>
                <a:cs typeface="Traditional Arabic" panose="02020603050405020304" pitchFamily="18" charset="-78"/>
              </a:rPr>
              <a:t>يدل اللون المائل للزرقة على بعض أنواع من الطحالب</a:t>
            </a:r>
            <a:endParaRPr lang="en-US" sz="2800" dirty="0">
              <a:latin typeface="Traditional Arabic" panose="02020603050405020304" pitchFamily="18" charset="-78"/>
              <a:cs typeface="Traditional Arabic" panose="02020603050405020304" pitchFamily="18" charset="-78"/>
            </a:endParaRPr>
          </a:p>
          <a:p>
            <a:pPr>
              <a:lnSpc>
                <a:spcPct val="150000"/>
              </a:lnSpc>
            </a:pPr>
            <a:r>
              <a:rPr lang="en-US" sz="2800" dirty="0">
                <a:latin typeface="Traditional Arabic" panose="02020603050405020304" pitchFamily="18" charset="-78"/>
                <a:cs typeface="Traditional Arabic" panose="02020603050405020304" pitchFamily="18" charset="-78"/>
              </a:rPr>
              <a:t> 	</a:t>
            </a:r>
            <a:r>
              <a:rPr lang="ar-SA" sz="2800" dirty="0">
                <a:latin typeface="Traditional Arabic" panose="02020603050405020304" pitchFamily="18" charset="-78"/>
                <a:cs typeface="Traditional Arabic" panose="02020603050405020304" pitchFamily="18" charset="-78"/>
              </a:rPr>
              <a:t>يدل اللون البني على زيادة نسبة الدبال</a:t>
            </a:r>
            <a:r>
              <a:rPr lang="en-US" sz="2800" dirty="0">
                <a:latin typeface="Traditional Arabic" panose="02020603050405020304" pitchFamily="18" charset="-78"/>
                <a:cs typeface="Traditional Arabic" panose="02020603050405020304" pitchFamily="18" charset="-78"/>
              </a:rPr>
              <a:t>.</a:t>
            </a:r>
          </a:p>
          <a:p>
            <a:pPr>
              <a:lnSpc>
                <a:spcPct val="150000"/>
              </a:lnSpc>
            </a:pPr>
            <a:r>
              <a:rPr lang="en-US" sz="2800" dirty="0">
                <a:latin typeface="Traditional Arabic" panose="02020603050405020304" pitchFamily="18" charset="-78"/>
                <a:cs typeface="Traditional Arabic" panose="02020603050405020304" pitchFamily="18" charset="-78"/>
              </a:rPr>
              <a:t>            </a:t>
            </a:r>
            <a:r>
              <a:rPr lang="ar-SA" sz="2800" dirty="0">
                <a:latin typeface="Traditional Arabic" panose="02020603050405020304" pitchFamily="18" charset="-78"/>
                <a:cs typeface="Traditional Arabic" panose="02020603050405020304" pitchFamily="18" charset="-78"/>
              </a:rPr>
              <a:t>يدل اللون البني المائل للاخضرار على الخليط المؤلف من المواد </a:t>
            </a:r>
            <a:r>
              <a:rPr lang="ar-SA" sz="2800" dirty="0" err="1">
                <a:latin typeface="Traditional Arabic" panose="02020603050405020304" pitchFamily="18" charset="-78"/>
                <a:cs typeface="Traditional Arabic" panose="02020603050405020304" pitchFamily="18" charset="-78"/>
              </a:rPr>
              <a:t>الدبالية</a:t>
            </a:r>
            <a:r>
              <a:rPr lang="ar-SA" sz="2800" dirty="0">
                <a:latin typeface="Traditional Arabic" panose="02020603050405020304" pitchFamily="18" charset="-78"/>
                <a:cs typeface="Traditional Arabic" panose="02020603050405020304" pitchFamily="18" charset="-78"/>
              </a:rPr>
              <a:t> </a:t>
            </a:r>
            <a:r>
              <a:rPr lang="ar-SA" sz="2800" dirty="0" err="1">
                <a:latin typeface="Traditional Arabic" panose="02020603050405020304" pitchFamily="18" charset="-78"/>
                <a:cs typeface="Traditional Arabic" panose="02020603050405020304" pitchFamily="18" charset="-78"/>
              </a:rPr>
              <a:t>والهوائم</a:t>
            </a:r>
            <a:r>
              <a:rPr lang="ar-SA" sz="2800" dirty="0">
                <a:latin typeface="Traditional Arabic" panose="02020603050405020304" pitchFamily="18" charset="-78"/>
                <a:cs typeface="Traditional Arabic" panose="02020603050405020304" pitchFamily="18" charset="-78"/>
              </a:rPr>
              <a:t> النباتية</a:t>
            </a:r>
            <a:r>
              <a:rPr lang="en-US" sz="2800" dirty="0">
                <a:latin typeface="Traditional Arabic" panose="02020603050405020304" pitchFamily="18" charset="-78"/>
                <a:cs typeface="Traditional Arabic" panose="02020603050405020304" pitchFamily="18" charset="-78"/>
              </a:rPr>
              <a:t>.</a:t>
            </a:r>
            <a:endParaRPr lang="ar-EG" sz="2800" dirty="0">
              <a:latin typeface="Traditional Arabic" panose="02020603050405020304" pitchFamily="18" charset="-78"/>
              <a:cs typeface="Traditional Arabic" panose="02020603050405020304" pitchFamily="18" charset="-78"/>
            </a:endParaRPr>
          </a:p>
          <a:p>
            <a:endParaRPr lang="ar-EG" sz="2000" dirty="0"/>
          </a:p>
          <a:p>
            <a:endParaRPr lang="en-US" sz="2000" dirty="0"/>
          </a:p>
        </p:txBody>
      </p:sp>
    </p:spTree>
    <p:extLst>
      <p:ext uri="{BB962C8B-B14F-4D97-AF65-F5344CB8AC3E}">
        <p14:creationId xmlns:p14="http://schemas.microsoft.com/office/powerpoint/2010/main" val="9156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p\Desktop\صور العرض\201211116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984776"/>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301312" y="3514363"/>
            <a:ext cx="6921510" cy="1138773"/>
          </a:xfrm>
          <a:prstGeom prst="rect">
            <a:avLst/>
          </a:prstGeom>
        </p:spPr>
        <p:txBody>
          <a:bodyPr wrap="none">
            <a:spAutoFit/>
          </a:bodyPr>
          <a:lstStyle/>
          <a:p>
            <a:pPr algn="ctr"/>
            <a:r>
              <a:rPr lang="ar-SA" sz="4400" b="1" dirty="0" smtClean="0">
                <a:latin typeface="Traditional Arabic" panose="02020603050405020304" pitchFamily="18" charset="-78"/>
                <a:cs typeface="Traditional Arabic" panose="02020603050405020304" pitchFamily="18" charset="-78"/>
              </a:rPr>
              <a:t> </a:t>
            </a:r>
            <a:r>
              <a:rPr lang="ar-SA" sz="4400" b="1" dirty="0">
                <a:latin typeface="Traditional Arabic" panose="02020603050405020304" pitchFamily="18" charset="-78"/>
                <a:cs typeface="Traditional Arabic" panose="02020603050405020304" pitchFamily="18" charset="-78"/>
              </a:rPr>
              <a:t>الصفات الكيميائية </a:t>
            </a:r>
            <a:r>
              <a:rPr lang="en-US" sz="4400" b="1" dirty="0" smtClean="0">
                <a:latin typeface="Traditional Arabic" panose="02020603050405020304" pitchFamily="18" charset="-78"/>
                <a:cs typeface="Traditional Arabic" panose="02020603050405020304" pitchFamily="18" charset="-78"/>
              </a:rPr>
              <a:t> </a:t>
            </a:r>
            <a:r>
              <a:rPr lang="ar-EG" sz="4400" b="1" dirty="0" smtClean="0">
                <a:latin typeface="Traditional Arabic" panose="02020603050405020304" pitchFamily="18" charset="-78"/>
                <a:cs typeface="Traditional Arabic" panose="02020603050405020304" pitchFamily="18" charset="-78"/>
              </a:rPr>
              <a:t>لمياه المزارع السمكية </a:t>
            </a:r>
            <a:endParaRPr lang="ar-EG" sz="4400" b="1" dirty="0">
              <a:latin typeface="Traditional Arabic" panose="02020603050405020304" pitchFamily="18" charset="-78"/>
              <a:cs typeface="Traditional Arabic" panose="02020603050405020304" pitchFamily="18" charset="-78"/>
            </a:endParaRPr>
          </a:p>
          <a:p>
            <a:endParaRPr lang="en-US" sz="2400" dirty="0"/>
          </a:p>
        </p:txBody>
      </p:sp>
    </p:spTree>
    <p:extLst>
      <p:ext uri="{BB962C8B-B14F-4D97-AF65-F5344CB8AC3E}">
        <p14:creationId xmlns:p14="http://schemas.microsoft.com/office/powerpoint/2010/main" val="397106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0"/>
            <a:ext cx="4752528" cy="6885384"/>
          </a:xfrm>
          <a:prstGeom prst="rect">
            <a:avLst/>
          </a:prstGeom>
        </p:spPr>
      </p:pic>
      <p:pic>
        <p:nvPicPr>
          <p:cNvPr id="2058" name="Picture 10" descr="G:\رسالة الدكتوراه\التجميع العام لاجزاء الرسالة يناير 2016\البرلس عملى\صور المعمل المركزى\201211116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9590" y="0"/>
            <a:ext cx="4614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312" name="Rectangle 24"/>
          <p:cNvSpPr>
            <a:spLocks noChangeArrowheads="1"/>
          </p:cNvSpPr>
          <p:nvPr/>
        </p:nvSpPr>
        <p:spPr bwMode="auto">
          <a:xfrm>
            <a:off x="214282" y="5084763"/>
            <a:ext cx="3925670" cy="830997"/>
          </a:xfrm>
          <a:prstGeom prst="rect">
            <a:avLst/>
          </a:prstGeom>
          <a:noFill/>
          <a:ln w="9525">
            <a:noFill/>
            <a:miter lim="800000"/>
            <a:headEnd/>
            <a:tailEnd/>
          </a:ln>
          <a:effectLst/>
        </p:spPr>
        <p:txBody>
          <a:bodyPr wrap="square">
            <a:spAutoFit/>
          </a:bodyPr>
          <a:lstStyle/>
          <a:p>
            <a:pPr algn="l" rtl="0"/>
            <a:r>
              <a:rPr lang="en-US" sz="2400" b="1" dirty="0">
                <a:solidFill>
                  <a:schemeClr val="bg1"/>
                </a:solidFill>
                <a:latin typeface="Times New Roman" pitchFamily="18" charset="0"/>
                <a:cs typeface="Times New Roman" pitchFamily="18" charset="0"/>
              </a:rPr>
              <a:t>Temp</a:t>
            </a:r>
            <a:r>
              <a:rPr lang="en-US" sz="2400" b="1" dirty="0" smtClean="0">
                <a:solidFill>
                  <a:schemeClr val="bg1"/>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pH </a:t>
            </a:r>
            <a:r>
              <a:rPr lang="en-US" sz="2400" b="1" dirty="0" smtClean="0">
                <a:solidFill>
                  <a:schemeClr val="bg1"/>
                </a:solidFill>
                <a:latin typeface="Times New Roman" pitchFamily="18" charset="0"/>
                <a:cs typeface="Times New Roman" pitchFamily="18" charset="0"/>
              </a:rPr>
              <a:t>;</a:t>
            </a:r>
            <a:r>
              <a:rPr lang="en-US" sz="1600" b="1" dirty="0" smtClean="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SD; TDS; EC; D.O</a:t>
            </a:r>
            <a:r>
              <a:rPr lang="en-US" sz="2400" b="1" dirty="0">
                <a:solidFill>
                  <a:schemeClr val="bg1"/>
                </a:solidFill>
                <a:latin typeface="Times New Roman" pitchFamily="18" charset="0"/>
                <a:cs typeface="Times New Roman" pitchFamily="18" charset="0"/>
              </a:rPr>
              <a:t>&amp; </a:t>
            </a:r>
            <a:r>
              <a:rPr lang="en-US" sz="2400" b="1" dirty="0" smtClean="0">
                <a:solidFill>
                  <a:schemeClr val="bg1"/>
                </a:solidFill>
                <a:latin typeface="Times New Roman" pitchFamily="18" charset="0"/>
                <a:cs typeface="Times New Roman" pitchFamily="18" charset="0"/>
              </a:rPr>
              <a:t>Salinity ;Ammonia</a:t>
            </a:r>
            <a:endParaRPr lang="ar-EG" sz="2400" b="1" dirty="0">
              <a:solidFill>
                <a:schemeClr val="bg1"/>
              </a:solidFill>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4159476039"/>
              </p:ext>
            </p:extLst>
          </p:nvPr>
        </p:nvGraphicFramePr>
        <p:xfrm>
          <a:off x="613566" y="260648"/>
          <a:ext cx="7918873"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319" name="Rectangle 31"/>
          <p:cNvSpPr>
            <a:spLocks noChangeArrowheads="1"/>
          </p:cNvSpPr>
          <p:nvPr/>
        </p:nvSpPr>
        <p:spPr bwMode="auto">
          <a:xfrm>
            <a:off x="4286248" y="5085184"/>
            <a:ext cx="4857752" cy="842981"/>
          </a:xfrm>
          <a:prstGeom prst="rect">
            <a:avLst/>
          </a:prstGeom>
          <a:noFill/>
          <a:ln w="9525">
            <a:noFill/>
            <a:miter lim="800000"/>
            <a:headEnd/>
            <a:tailEnd/>
          </a:ln>
          <a:effectLst/>
        </p:spPr>
        <p:txBody>
          <a:bodyPr wrap="square">
            <a:spAutoFit/>
          </a:bodyPr>
          <a:lstStyle/>
          <a:p>
            <a:pPr algn="just" rtl="0"/>
            <a:r>
              <a:rPr lang="en-US" sz="2400" b="1" dirty="0" err="1" smtClean="0">
                <a:solidFill>
                  <a:schemeClr val="bg1"/>
                </a:solidFill>
                <a:latin typeface="Times New Roman" pitchFamily="18" charset="0"/>
                <a:cs typeface="Times New Roman" pitchFamily="18" charset="0"/>
              </a:rPr>
              <a:t>T.Alk</a:t>
            </a:r>
            <a:r>
              <a:rPr lang="en-US" sz="2400" b="1" dirty="0">
                <a:solidFill>
                  <a:schemeClr val="bg1"/>
                </a:solidFill>
                <a:latin typeface="Times New Roman" pitchFamily="18" charset="0"/>
                <a:cs typeface="Times New Roman" pitchFamily="18" charset="0"/>
              </a:rPr>
              <a:t> ; T </a:t>
            </a:r>
            <a:r>
              <a:rPr lang="en-US" sz="2400" b="1" dirty="0" smtClean="0">
                <a:solidFill>
                  <a:schemeClr val="bg1"/>
                </a:solidFill>
                <a:latin typeface="Times New Roman" pitchFamily="18" charset="0"/>
                <a:cs typeface="Times New Roman" pitchFamily="18" charset="0"/>
              </a:rPr>
              <a:t>hard; </a:t>
            </a:r>
            <a:r>
              <a:rPr lang="en-US" sz="2400" b="1" dirty="0">
                <a:solidFill>
                  <a:schemeClr val="bg1"/>
                </a:solidFill>
                <a:latin typeface="Times New Roman" pitchFamily="18" charset="0"/>
                <a:cs typeface="Times New Roman" pitchFamily="18" charset="0"/>
              </a:rPr>
              <a:t>NO</a:t>
            </a:r>
            <a:r>
              <a:rPr lang="en-US" sz="1600" b="1" dirty="0">
                <a:solidFill>
                  <a:schemeClr val="bg1"/>
                </a:solidFill>
                <a:latin typeface="Times New Roman" pitchFamily="18" charset="0"/>
                <a:cs typeface="Times New Roman" pitchFamily="18" charset="0"/>
              </a:rPr>
              <a:t>2 </a:t>
            </a:r>
            <a:r>
              <a:rPr lang="en-US" sz="2400" b="1" dirty="0">
                <a:solidFill>
                  <a:schemeClr val="bg1"/>
                </a:solidFill>
                <a:latin typeface="Times New Roman" pitchFamily="18" charset="0"/>
                <a:cs typeface="Times New Roman" pitchFamily="18" charset="0"/>
              </a:rPr>
              <a:t>;</a:t>
            </a:r>
            <a:r>
              <a:rPr lang="en-US" sz="16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NO</a:t>
            </a:r>
            <a:r>
              <a:rPr lang="en-US" sz="1600" b="1" dirty="0" smtClean="0">
                <a:solidFill>
                  <a:schemeClr val="bg1"/>
                </a:solidFill>
                <a:latin typeface="Times New Roman" pitchFamily="18" charset="0"/>
                <a:cs typeface="Times New Roman" pitchFamily="18" charset="0"/>
              </a:rPr>
              <a:t>3</a:t>
            </a:r>
          </a:p>
          <a:p>
            <a:pPr algn="just" rtl="0"/>
            <a:r>
              <a:rPr lang="en-US" sz="16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T.pho</a:t>
            </a:r>
            <a:r>
              <a:rPr lang="en-US" sz="2400" b="1" dirty="0" smtClean="0">
                <a:solidFill>
                  <a:schemeClr val="bg1"/>
                </a:solidFill>
                <a:latin typeface="Times New Roman" pitchFamily="18" charset="0"/>
                <a:cs typeface="Times New Roman" pitchFamily="18" charset="0"/>
              </a:rPr>
              <a:t> Orth ph</a:t>
            </a:r>
            <a:r>
              <a:rPr lang="en-US" sz="1600" b="1" dirty="0" smtClean="0">
                <a:solidFill>
                  <a:schemeClr val="bg1"/>
                </a:solidFill>
                <a:latin typeface="Times New Roman" pitchFamily="18" charset="0"/>
                <a:cs typeface="Times New Roman" pitchFamily="18" charset="0"/>
              </a:rPr>
              <a:t> </a:t>
            </a:r>
            <a:r>
              <a:rPr lang="en-US" sz="1600" b="1" dirty="0">
                <a:solidFill>
                  <a:schemeClr val="bg1"/>
                </a:solidFill>
                <a:latin typeface="Times New Roman" pitchFamily="18" charset="0"/>
                <a:cs typeface="Times New Roman" pitchFamily="18" charset="0"/>
              </a:rPr>
              <a:t>&amp; </a:t>
            </a:r>
            <a:r>
              <a:rPr lang="en-US" sz="2400" b="1" dirty="0" err="1" smtClean="0">
                <a:solidFill>
                  <a:schemeClr val="bg1"/>
                </a:solidFill>
                <a:latin typeface="Times New Roman" pitchFamily="18" charset="0"/>
                <a:cs typeface="Times New Roman" pitchFamily="18" charset="0"/>
              </a:rPr>
              <a:t>Chl</a:t>
            </a:r>
            <a:r>
              <a:rPr lang="en-US" sz="2400" b="1" dirty="0" smtClean="0">
                <a:solidFill>
                  <a:schemeClr val="bg1"/>
                </a:solidFill>
                <a:latin typeface="Times New Roman" pitchFamily="18" charset="0"/>
                <a:cs typeface="Times New Roman" pitchFamily="18" charset="0"/>
              </a:rPr>
              <a:t> A; </a:t>
            </a:r>
            <a:endParaRPr lang="ar-EG"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4238216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wheel(1)">
                                      <p:cBhvr>
                                        <p:cTn id="7" dur="2000"/>
                                        <p:tgtEl>
                                          <p:spTgt spid="205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312"/>
                                        </p:tgtEl>
                                        <p:attrNameLst>
                                          <p:attrName>style.visibility</p:attrName>
                                        </p:attrNameLst>
                                      </p:cBhvr>
                                      <p:to>
                                        <p:strVal val="visible"/>
                                      </p:to>
                                    </p:set>
                                    <p:anim calcmode="lin" valueType="num">
                                      <p:cBhvr>
                                        <p:cTn id="20" dur="500" fill="hold"/>
                                        <p:tgtEl>
                                          <p:spTgt spid="12312"/>
                                        </p:tgtEl>
                                        <p:attrNameLst>
                                          <p:attrName>ppt_w</p:attrName>
                                        </p:attrNameLst>
                                      </p:cBhvr>
                                      <p:tavLst>
                                        <p:tav tm="0">
                                          <p:val>
                                            <p:fltVal val="0"/>
                                          </p:val>
                                        </p:tav>
                                        <p:tav tm="100000">
                                          <p:val>
                                            <p:strVal val="#ppt_w"/>
                                          </p:val>
                                        </p:tav>
                                      </p:tavLst>
                                    </p:anim>
                                    <p:anim calcmode="lin" valueType="num">
                                      <p:cBhvr>
                                        <p:cTn id="21" dur="500" fill="hold"/>
                                        <p:tgtEl>
                                          <p:spTgt spid="12312"/>
                                        </p:tgtEl>
                                        <p:attrNameLst>
                                          <p:attrName>ppt_h</p:attrName>
                                        </p:attrNameLst>
                                      </p:cBhvr>
                                      <p:tavLst>
                                        <p:tav tm="0">
                                          <p:val>
                                            <p:fltVal val="0"/>
                                          </p:val>
                                        </p:tav>
                                        <p:tav tm="100000">
                                          <p:val>
                                            <p:strVal val="#ppt_h"/>
                                          </p:val>
                                        </p:tav>
                                      </p:tavLst>
                                    </p:anim>
                                    <p:animEffect transition="in" filter="fade">
                                      <p:cBhvr>
                                        <p:cTn id="22" dur="500"/>
                                        <p:tgtEl>
                                          <p:spTgt spid="123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319"/>
                                        </p:tgtEl>
                                        <p:attrNameLst>
                                          <p:attrName>style.visibility</p:attrName>
                                        </p:attrNameLst>
                                      </p:cBhvr>
                                      <p:to>
                                        <p:strVal val="visible"/>
                                      </p:to>
                                    </p:set>
                                    <p:anim calcmode="lin" valueType="num">
                                      <p:cBhvr>
                                        <p:cTn id="25" dur="500" fill="hold"/>
                                        <p:tgtEl>
                                          <p:spTgt spid="12319"/>
                                        </p:tgtEl>
                                        <p:attrNameLst>
                                          <p:attrName>ppt_w</p:attrName>
                                        </p:attrNameLst>
                                      </p:cBhvr>
                                      <p:tavLst>
                                        <p:tav tm="0">
                                          <p:val>
                                            <p:fltVal val="0"/>
                                          </p:val>
                                        </p:tav>
                                        <p:tav tm="100000">
                                          <p:val>
                                            <p:strVal val="#ppt_w"/>
                                          </p:val>
                                        </p:tav>
                                      </p:tavLst>
                                    </p:anim>
                                    <p:anim calcmode="lin" valueType="num">
                                      <p:cBhvr>
                                        <p:cTn id="26" dur="500" fill="hold"/>
                                        <p:tgtEl>
                                          <p:spTgt spid="12319"/>
                                        </p:tgtEl>
                                        <p:attrNameLst>
                                          <p:attrName>ppt_h</p:attrName>
                                        </p:attrNameLst>
                                      </p:cBhvr>
                                      <p:tavLst>
                                        <p:tav tm="0">
                                          <p:val>
                                            <p:fltVal val="0"/>
                                          </p:val>
                                        </p:tav>
                                        <p:tav tm="100000">
                                          <p:val>
                                            <p:strVal val="#ppt_h"/>
                                          </p:val>
                                        </p:tav>
                                      </p:tavLst>
                                    </p:anim>
                                    <p:animEffect transition="in" filter="fade">
                                      <p:cBhvr>
                                        <p:cTn id="27" dur="500"/>
                                        <p:tgtEl>
                                          <p:spTgt spid="12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2" grpId="0"/>
      <p:bldGraphic spid="3" grpId="0">
        <p:bldAsOne/>
      </p:bldGraphic>
      <p:bldP spid="123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مستطيل 3"/>
          <p:cNvSpPr/>
          <p:nvPr/>
        </p:nvSpPr>
        <p:spPr>
          <a:xfrm>
            <a:off x="0" y="-46703"/>
            <a:ext cx="9144000" cy="6555641"/>
          </a:xfrm>
          <a:prstGeom prst="rect">
            <a:avLst/>
          </a:prstGeom>
        </p:spPr>
        <p:txBody>
          <a:bodyPr wrap="square">
            <a:spAutoFit/>
          </a:bodyPr>
          <a:lstStyle/>
          <a:p>
            <a:pPr lvl="0">
              <a:lnSpc>
                <a:spcPct val="150000"/>
              </a:lnSpc>
            </a:pPr>
            <a:r>
              <a:rPr lang="ar-SA" sz="2800" b="1" u="sng" dirty="0">
                <a:latin typeface="Traditional Arabic" panose="02020603050405020304" pitchFamily="18" charset="-78"/>
                <a:cs typeface="Traditional Arabic" panose="02020603050405020304" pitchFamily="18" charset="-78"/>
              </a:rPr>
              <a:t>الأكسجين المذاب :</a:t>
            </a:r>
            <a:endParaRPr lang="en-US" sz="2800" b="1" u="sng"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يعتبر أهم العوامل المؤثرة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جودة البيئة المائية </a:t>
            </a:r>
            <a:r>
              <a:rPr lang="ar-SA" sz="2800" dirty="0" smtClean="0">
                <a:latin typeface="Traditional Arabic" panose="02020603050405020304" pitchFamily="18" charset="-78"/>
                <a:cs typeface="Traditional Arabic" panose="02020603050405020304" pitchFamily="18" charset="-78"/>
              </a:rPr>
              <a:t>حيث </a:t>
            </a:r>
            <a:r>
              <a:rPr lang="ar-SA" sz="2800" dirty="0">
                <a:latin typeface="Traditional Arabic" panose="02020603050405020304" pitchFamily="18" charset="-78"/>
                <a:cs typeface="Traditional Arabic" panose="02020603050405020304" pitchFamily="18" charset="-78"/>
              </a:rPr>
              <a:t>ترتبط معدلات الإنتاج العالية بمستويات الأكسجين المثلى ، كما </a:t>
            </a:r>
            <a:r>
              <a:rPr lang="ar-SA" sz="2800" dirty="0" err="1" smtClean="0">
                <a:latin typeface="Traditional Arabic" panose="02020603050405020304" pitchFamily="18" charset="-78"/>
                <a:cs typeface="Traditional Arabic" panose="02020603050405020304" pitchFamily="18" charset="-78"/>
              </a:rPr>
              <a:t>يأتى</a:t>
            </a:r>
            <a:r>
              <a:rPr lang="ar-SA" sz="2800" dirty="0" smtClean="0">
                <a:latin typeface="Traditional Arabic" panose="02020603050405020304" pitchFamily="18" charset="-78"/>
                <a:cs typeface="Traditional Arabic" panose="02020603050405020304" pitchFamily="18" charset="-78"/>
              </a:rPr>
              <a:t> </a:t>
            </a:r>
            <a:r>
              <a:rPr lang="ar-SA" sz="2800" dirty="0">
                <a:latin typeface="Traditional Arabic" panose="02020603050405020304" pitchFamily="18" charset="-78"/>
                <a:cs typeface="Traditional Arabic" panose="02020603050405020304" pitchFamily="18" charset="-78"/>
              </a:rPr>
              <a:t>نقص الأكسجين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مقدمة الأسباب التي يعزى إليها نفوق الأسماك.</a:t>
            </a:r>
            <a:endParaRPr lang="en-US" sz="2800"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وتحتاج معظم الكائنات المائية إلى ضمان قدر كاف من الأكسجين الذائب لتغطية احتياجاتها ، لهذا فان إدارة الأكسجين  الذائب تعتبر من العمليات الرئيسية لإدارة المزرعة . </a:t>
            </a:r>
            <a:endParaRPr lang="en-US" sz="2800" dirty="0">
              <a:latin typeface="Traditional Arabic" panose="02020603050405020304" pitchFamily="18" charset="-78"/>
              <a:cs typeface="Traditional Arabic" panose="02020603050405020304" pitchFamily="18" charset="-78"/>
            </a:endParaRPr>
          </a:p>
          <a:p>
            <a:pPr>
              <a:lnSpc>
                <a:spcPct val="150000"/>
              </a:lnSpc>
            </a:pPr>
            <a:r>
              <a:rPr lang="ar-SA" sz="2800" dirty="0">
                <a:latin typeface="Traditional Arabic" panose="02020603050405020304" pitchFamily="18" charset="-78"/>
                <a:cs typeface="Traditional Arabic" panose="02020603050405020304" pitchFamily="18" charset="-78"/>
              </a:rPr>
              <a:t>ويستلزم لتحقيق إدارة جيدة للأكسجين التعرف على مصادر إنتاجه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مياه الأحواض ، وكذلك احتياجات واستهلاك الكائنات المائية </a:t>
            </a:r>
            <a:r>
              <a:rPr lang="ar-SA" sz="2800" dirty="0" err="1">
                <a:latin typeface="Traditional Arabic" panose="02020603050405020304" pitchFamily="18" charset="-78"/>
                <a:cs typeface="Traditional Arabic" panose="02020603050405020304" pitchFamily="18" charset="-78"/>
              </a:rPr>
              <a:t>المستزرعة</a:t>
            </a:r>
            <a:r>
              <a:rPr lang="ar-SA" sz="2800" dirty="0">
                <a:latin typeface="Traditional Arabic" panose="02020603050405020304" pitchFamily="18" charset="-78"/>
                <a:cs typeface="Traditional Arabic" panose="02020603050405020304" pitchFamily="18" charset="-78"/>
              </a:rPr>
              <a:t> منه ، والعوامل البيولوجية والبيئية التي تؤثر على إمداد واستهلاك الأكسجين . ثم التعرض إلى كيفية معالجة المواقف التي تتعرض لها المزرعة من نقص الأكسجين الذئب وفى كل مراحل التربية ينبغي آن لا يقل معدل الأكسجين المذاب </a:t>
            </a:r>
            <a:r>
              <a:rPr lang="ar-SA" sz="2800" dirty="0" err="1">
                <a:latin typeface="Traditional Arabic" panose="02020603050405020304" pitchFamily="18" charset="-78"/>
                <a:cs typeface="Traditional Arabic" panose="02020603050405020304" pitchFamily="18" charset="-78"/>
              </a:rPr>
              <a:t>فى</a:t>
            </a:r>
            <a:r>
              <a:rPr lang="ar-SA" sz="2800" dirty="0">
                <a:latin typeface="Traditional Arabic" panose="02020603050405020304" pitchFamily="18" charset="-78"/>
                <a:cs typeface="Traditional Arabic" panose="02020603050405020304" pitchFamily="18" charset="-78"/>
              </a:rPr>
              <a:t> الوسط </a:t>
            </a:r>
            <a:r>
              <a:rPr lang="ar-SA" sz="2800" dirty="0" err="1" smtClean="0">
                <a:latin typeface="Traditional Arabic" panose="02020603050405020304" pitchFamily="18" charset="-78"/>
                <a:cs typeface="Traditional Arabic" panose="02020603050405020304" pitchFamily="18" charset="-78"/>
              </a:rPr>
              <a:t>المائى</a:t>
            </a:r>
            <a:r>
              <a:rPr lang="en-US" sz="2800" dirty="0" smtClean="0">
                <a:latin typeface="Traditional Arabic" panose="02020603050405020304" pitchFamily="18" charset="-78"/>
                <a:cs typeface="Traditional Arabic" panose="02020603050405020304" pitchFamily="18" charset="-78"/>
              </a:rPr>
              <a:t> </a:t>
            </a:r>
            <a:r>
              <a:rPr lang="ar-SA" sz="2800" dirty="0" smtClean="0">
                <a:latin typeface="Traditional Arabic" panose="02020603050405020304" pitchFamily="18" charset="-78"/>
                <a:cs typeface="Traditional Arabic" panose="02020603050405020304" pitchFamily="18" charset="-78"/>
              </a:rPr>
              <a:t>عن </a:t>
            </a:r>
            <a:r>
              <a:rPr lang="ar-SA" sz="2800" dirty="0">
                <a:latin typeface="Traditional Arabic" panose="02020603050405020304" pitchFamily="18" charset="-78"/>
                <a:cs typeface="Traditional Arabic" panose="02020603050405020304" pitchFamily="18" charset="-78"/>
              </a:rPr>
              <a:t>5 ملجم /لتر</a:t>
            </a:r>
            <a:r>
              <a:rPr lang="en-US" sz="2800" dirty="0">
                <a:latin typeface="Traditional Arabic" panose="02020603050405020304" pitchFamily="18" charset="-78"/>
                <a:cs typeface="Traditional Arabic" panose="02020603050405020304" pitchFamily="18" charset="-78"/>
              </a:rPr>
              <a:t>.</a:t>
            </a:r>
          </a:p>
        </p:txBody>
      </p:sp>
    </p:spTree>
    <p:extLst>
      <p:ext uri="{BB962C8B-B14F-4D97-AF65-F5344CB8AC3E}">
        <p14:creationId xmlns:p14="http://schemas.microsoft.com/office/powerpoint/2010/main" val="1037216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9512" y="404664"/>
            <a:ext cx="8784976" cy="6140142"/>
          </a:xfrm>
          <a:prstGeom prst="rect">
            <a:avLst/>
          </a:prstGeom>
        </p:spPr>
        <p:txBody>
          <a:bodyPr wrap="square">
            <a:spAutoFit/>
          </a:bodyPr>
          <a:lstStyle/>
          <a:p>
            <a:pPr>
              <a:lnSpc>
                <a:spcPct val="150000"/>
              </a:lnSpc>
            </a:pPr>
            <a:r>
              <a:rPr lang="ar-SA" sz="2400" b="1" u="sng" dirty="0"/>
              <a:t>ـ </a:t>
            </a:r>
            <a:r>
              <a:rPr lang="ar-SA" sz="2400" b="1" u="sng" dirty="0">
                <a:latin typeface="Traditional Arabic" panose="02020603050405020304" pitchFamily="18" charset="-78"/>
                <a:cs typeface="Traditional Arabic" panose="02020603050405020304" pitchFamily="18" charset="-78"/>
              </a:rPr>
              <a:t>مصادر إنتاج الأكسجين الذائب :</a:t>
            </a:r>
            <a:endParaRPr lang="en-US" sz="2400" b="1" u="sng" dirty="0">
              <a:latin typeface="Traditional Arabic" panose="02020603050405020304" pitchFamily="18" charset="-78"/>
              <a:cs typeface="Traditional Arabic" panose="02020603050405020304" pitchFamily="18" charset="-78"/>
            </a:endParaRPr>
          </a:p>
          <a:p>
            <a:pPr>
              <a:lnSpc>
                <a:spcPct val="150000"/>
              </a:lnSpc>
            </a:pPr>
            <a:r>
              <a:rPr lang="ar-SA" sz="2400" b="1" dirty="0">
                <a:latin typeface="Traditional Arabic" panose="02020603050405020304" pitchFamily="18" charset="-78"/>
                <a:cs typeface="Traditional Arabic" panose="02020603050405020304" pitchFamily="18" charset="-78"/>
              </a:rPr>
              <a:t>(1) التمثيل </a:t>
            </a:r>
            <a:r>
              <a:rPr lang="ar-SA" sz="2400" b="1" dirty="0" err="1">
                <a:latin typeface="Traditional Arabic" panose="02020603050405020304" pitchFamily="18" charset="-78"/>
                <a:cs typeface="Traditional Arabic" panose="02020603050405020304" pitchFamily="18" charset="-78"/>
              </a:rPr>
              <a:t>الضوئى</a:t>
            </a:r>
            <a:r>
              <a:rPr lang="ar-SA" sz="2400" b="1" dirty="0">
                <a:latin typeface="Traditional Arabic" panose="02020603050405020304" pitchFamily="18" charset="-78"/>
                <a:cs typeface="Traditional Arabic" panose="02020603050405020304" pitchFamily="18" charset="-78"/>
              </a:rPr>
              <a:t> </a:t>
            </a:r>
            <a:r>
              <a:rPr lang="en-US" sz="2400" b="1" dirty="0">
                <a:latin typeface="Traditional Arabic" panose="02020603050405020304" pitchFamily="18" charset="-78"/>
                <a:cs typeface="Traditional Arabic" panose="02020603050405020304" pitchFamily="18" charset="-78"/>
              </a:rPr>
              <a:t>Photosynthesis</a:t>
            </a:r>
            <a:r>
              <a:rPr lang="ar-SA" sz="2400" b="1" dirty="0">
                <a:latin typeface="Traditional Arabic" panose="02020603050405020304" pitchFamily="18" charset="-78"/>
                <a:cs typeface="Traditional Arabic" panose="02020603050405020304" pitchFamily="18" charset="-78"/>
              </a:rPr>
              <a:t> :</a:t>
            </a:r>
            <a:endParaRPr lang="en-US" sz="2400" b="1" dirty="0">
              <a:latin typeface="Traditional Arabic" panose="02020603050405020304" pitchFamily="18" charset="-78"/>
              <a:cs typeface="Traditional Arabic" panose="02020603050405020304" pitchFamily="18" charset="-78"/>
            </a:endParaRPr>
          </a:p>
          <a:p>
            <a:pPr>
              <a:lnSpc>
                <a:spcPct val="150000"/>
              </a:lnSpc>
            </a:pPr>
            <a:r>
              <a:rPr lang="ar-SA" sz="2400" dirty="0">
                <a:latin typeface="Traditional Arabic" panose="02020603050405020304" pitchFamily="18" charset="-78"/>
                <a:cs typeface="Traditional Arabic" panose="02020603050405020304" pitchFamily="18" charset="-78"/>
              </a:rPr>
              <a:t>وهي العملية الحيوية التي بواسطتها تقوم الهائمات النباتية </a:t>
            </a:r>
            <a:r>
              <a:rPr lang="en-US" sz="2400" dirty="0">
                <a:latin typeface="Traditional Arabic" panose="02020603050405020304" pitchFamily="18" charset="-78"/>
                <a:cs typeface="Traditional Arabic" panose="02020603050405020304" pitchFamily="18" charset="-78"/>
              </a:rPr>
              <a:t>phytoplankton</a:t>
            </a:r>
            <a:r>
              <a:rPr lang="ar-SA" sz="2400" dirty="0">
                <a:latin typeface="Traditional Arabic" panose="02020603050405020304" pitchFamily="18" charset="-78"/>
                <a:cs typeface="Traditional Arabic" panose="02020603050405020304" pitchFamily="18" charset="-78"/>
              </a:rPr>
              <a:t> باستهلاك ثاني أكسيد الكربون وإنتاج الأكسجين الذى يذوب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الماء. وتتم هذه العملية نهارا حيث أن ضوء الشمس عنصر أساسي لإتمام هذه العملية .</a:t>
            </a:r>
            <a:endParaRPr lang="en-US" sz="2400" dirty="0">
              <a:latin typeface="Traditional Arabic" panose="02020603050405020304" pitchFamily="18" charset="-78"/>
              <a:cs typeface="Traditional Arabic" panose="02020603050405020304" pitchFamily="18" charset="-78"/>
            </a:endParaRPr>
          </a:p>
          <a:p>
            <a:pPr>
              <a:lnSpc>
                <a:spcPct val="150000"/>
              </a:lnSpc>
            </a:pPr>
            <a:r>
              <a:rPr lang="ar-SA" sz="2400" b="1" dirty="0">
                <a:latin typeface="Traditional Arabic" panose="02020603050405020304" pitchFamily="18" charset="-78"/>
                <a:cs typeface="Traditional Arabic" panose="02020603050405020304" pitchFamily="18" charset="-78"/>
              </a:rPr>
              <a:t> (2) الأكسجين </a:t>
            </a:r>
            <a:r>
              <a:rPr lang="ar-SA" sz="2400" b="1" dirty="0" err="1">
                <a:latin typeface="Traditional Arabic" panose="02020603050405020304" pitchFamily="18" charset="-78"/>
                <a:cs typeface="Traditional Arabic" panose="02020603050405020304" pitchFamily="18" charset="-78"/>
              </a:rPr>
              <a:t>الجوى</a:t>
            </a:r>
            <a:r>
              <a:rPr lang="ar-SA" sz="2400" b="1" dirty="0">
                <a:latin typeface="Traditional Arabic" panose="02020603050405020304" pitchFamily="18" charset="-78"/>
                <a:cs typeface="Traditional Arabic" panose="02020603050405020304" pitchFamily="18" charset="-78"/>
              </a:rPr>
              <a:t> :</a:t>
            </a:r>
            <a:endParaRPr lang="en-US" sz="2400" b="1" dirty="0">
              <a:latin typeface="Traditional Arabic" panose="02020603050405020304" pitchFamily="18" charset="-78"/>
              <a:cs typeface="Traditional Arabic" panose="02020603050405020304" pitchFamily="18" charset="-78"/>
            </a:endParaRPr>
          </a:p>
          <a:p>
            <a:pPr>
              <a:lnSpc>
                <a:spcPct val="150000"/>
              </a:lnSpc>
            </a:pPr>
            <a:r>
              <a:rPr lang="ar-SA" sz="2400" dirty="0">
                <a:latin typeface="Traditional Arabic" panose="02020603050405020304" pitchFamily="18" charset="-78"/>
                <a:cs typeface="Traditional Arabic" panose="02020603050405020304" pitchFamily="18" charset="-78"/>
              </a:rPr>
              <a:t>ينتقل الأكسجين من الهواء </a:t>
            </a:r>
            <a:r>
              <a:rPr lang="ar-SA" sz="2400" dirty="0" err="1">
                <a:latin typeface="Traditional Arabic" panose="02020603050405020304" pitchFamily="18" charset="-78"/>
                <a:cs typeface="Traditional Arabic" panose="02020603050405020304" pitchFamily="18" charset="-78"/>
              </a:rPr>
              <a:t>الجوى</a:t>
            </a:r>
            <a:r>
              <a:rPr lang="ar-SA" sz="2400" dirty="0">
                <a:latin typeface="Traditional Arabic" panose="02020603050405020304" pitchFamily="18" charset="-78"/>
                <a:cs typeface="Traditional Arabic" panose="02020603050405020304" pitchFamily="18" charset="-78"/>
              </a:rPr>
              <a:t> إلى الماء، وتتوقف درجة الانتقال على عدة عوامل أهمها درجة الحرارة ، حالة الرياح ، الفرق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مستوى الأكسجين بين الماء والهواء الجوي والملوحة .</a:t>
            </a:r>
            <a:endParaRPr lang="en-US" sz="2400" dirty="0">
              <a:latin typeface="Traditional Arabic" panose="02020603050405020304" pitchFamily="18" charset="-78"/>
              <a:cs typeface="Traditional Arabic" panose="02020603050405020304" pitchFamily="18" charset="-78"/>
            </a:endParaRPr>
          </a:p>
          <a:p>
            <a:pPr>
              <a:lnSpc>
                <a:spcPct val="150000"/>
              </a:lnSpc>
            </a:pPr>
            <a:r>
              <a:rPr lang="ar-SA" sz="2400" dirty="0">
                <a:latin typeface="Traditional Arabic" panose="02020603050405020304" pitchFamily="18" charset="-78"/>
                <a:cs typeface="Traditional Arabic" panose="02020603050405020304" pitchFamily="18" charset="-78"/>
              </a:rPr>
              <a:t>وتعتبر درجة الحرارة  من أهم العوامل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هذا الشأن حيث تقل كفاءة ذوبان الأكسجين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الماء بارتفاع درجة حرارة الماء. كما تؤثر الملوحة أيضا على درجة ذوبان الأكسجين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الماء، حيث تحتوي مياه البحر على معدل أقل من الأكسجين مقارنة بالمياه العذبة مع افتراض ثبات درجة الحرارة والضغط  الجوي.</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7793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مستطيل 3"/>
          <p:cNvSpPr/>
          <p:nvPr/>
        </p:nvSpPr>
        <p:spPr>
          <a:xfrm>
            <a:off x="107504" y="677009"/>
            <a:ext cx="8892480" cy="5262979"/>
          </a:xfrm>
          <a:prstGeom prst="rect">
            <a:avLst/>
          </a:prstGeom>
        </p:spPr>
        <p:txBody>
          <a:bodyPr wrap="square">
            <a:spAutoFit/>
          </a:bodyPr>
          <a:lstStyle/>
          <a:p>
            <a:r>
              <a:rPr lang="ar-SA" b="1" u="sng" dirty="0"/>
              <a:t>ـ </a:t>
            </a:r>
            <a:r>
              <a:rPr lang="ar-SA" sz="2400" b="1" u="sng" dirty="0">
                <a:latin typeface="Traditional Arabic" panose="02020603050405020304" pitchFamily="18" charset="-78"/>
                <a:cs typeface="Traditional Arabic" panose="02020603050405020304" pitchFamily="18" charset="-78"/>
              </a:rPr>
              <a:t>استهلاك الأكسجين الذائب </a:t>
            </a:r>
            <a:r>
              <a:rPr lang="ar-EG" sz="2400" b="1" u="sng" dirty="0" smtClean="0">
                <a:latin typeface="Traditional Arabic" panose="02020603050405020304" pitchFamily="18" charset="-78"/>
                <a:cs typeface="Traditional Arabic" panose="02020603050405020304" pitchFamily="18" charset="-78"/>
              </a:rPr>
              <a:t>عن طريق</a:t>
            </a:r>
            <a:r>
              <a:rPr lang="ar-SA" sz="2400" b="1" u="sng" dirty="0" smtClean="0">
                <a:latin typeface="Traditional Arabic" panose="02020603050405020304" pitchFamily="18" charset="-78"/>
                <a:cs typeface="Traditional Arabic" panose="02020603050405020304" pitchFamily="18" charset="-78"/>
              </a:rPr>
              <a:t>: </a:t>
            </a:r>
            <a:endParaRPr lang="en-US" sz="2400" b="1" u="sng" dirty="0">
              <a:latin typeface="Traditional Arabic" panose="02020603050405020304" pitchFamily="18" charset="-78"/>
              <a:cs typeface="Traditional Arabic" panose="02020603050405020304" pitchFamily="18" charset="-78"/>
            </a:endParaRPr>
          </a:p>
          <a:p>
            <a:pPr marL="457200" indent="-457200">
              <a:buAutoNum type="arabicParenBoth"/>
            </a:pPr>
            <a:r>
              <a:rPr lang="ar-SA" sz="2400" b="1" u="sng" dirty="0" smtClean="0">
                <a:latin typeface="Traditional Arabic" panose="02020603050405020304" pitchFamily="18" charset="-78"/>
                <a:cs typeface="Traditional Arabic" panose="02020603050405020304" pitchFamily="18" charset="-78"/>
              </a:rPr>
              <a:t>تنفس </a:t>
            </a:r>
            <a:r>
              <a:rPr lang="ar-SA" sz="2400" b="1" u="sng" dirty="0">
                <a:latin typeface="Traditional Arabic" panose="02020603050405020304" pitchFamily="18" charset="-78"/>
                <a:cs typeface="Traditional Arabic" panose="02020603050405020304" pitchFamily="18" charset="-78"/>
              </a:rPr>
              <a:t>الأسماك: </a:t>
            </a:r>
            <a:r>
              <a:rPr lang="ar-EG" sz="2400" b="1" u="sng" dirty="0" smtClean="0"/>
              <a:t>	</a:t>
            </a:r>
            <a:r>
              <a:rPr lang="ar-EG" sz="2400" b="1" dirty="0" smtClean="0"/>
              <a:t>			</a:t>
            </a:r>
            <a:r>
              <a:rPr lang="ar-SA" sz="2400" b="1" u="sng" dirty="0" smtClean="0">
                <a:latin typeface="Traditional Arabic" panose="02020603050405020304" pitchFamily="18" charset="-78"/>
                <a:cs typeface="Traditional Arabic" panose="02020603050405020304" pitchFamily="18" charset="-78"/>
              </a:rPr>
              <a:t>2</a:t>
            </a:r>
            <a:r>
              <a:rPr lang="ar-SA" sz="2400" b="1" u="sng" dirty="0">
                <a:latin typeface="Traditional Arabic" panose="02020603050405020304" pitchFamily="18" charset="-78"/>
                <a:cs typeface="Traditional Arabic" panose="02020603050405020304" pitchFamily="18" charset="-78"/>
              </a:rPr>
              <a:t>) تنفس الهائمات النباتية </a:t>
            </a:r>
            <a:r>
              <a:rPr lang="ar-SA" sz="2400" b="1" u="sng" dirty="0" smtClean="0">
                <a:latin typeface="Traditional Arabic" panose="02020603050405020304" pitchFamily="18" charset="-78"/>
                <a:cs typeface="Traditional Arabic" panose="02020603050405020304" pitchFamily="18" charset="-78"/>
              </a:rPr>
              <a:t>:</a:t>
            </a:r>
            <a:endParaRPr lang="ar-EG" sz="2400" b="1" u="sng" dirty="0" smtClean="0">
              <a:latin typeface="Traditional Arabic" panose="02020603050405020304" pitchFamily="18" charset="-78"/>
              <a:cs typeface="Traditional Arabic" panose="02020603050405020304" pitchFamily="18" charset="-78"/>
            </a:endParaRPr>
          </a:p>
          <a:p>
            <a:endParaRPr lang="en-US" sz="2400" b="1" u="sng" dirty="0">
              <a:latin typeface="Traditional Arabic" panose="02020603050405020304" pitchFamily="18" charset="-78"/>
              <a:cs typeface="Traditional Arabic" panose="02020603050405020304" pitchFamily="18" charset="-78"/>
            </a:endParaRPr>
          </a:p>
          <a:p>
            <a:r>
              <a:rPr lang="ar-SA" sz="2400" b="1" u="sng" dirty="0">
                <a:latin typeface="Traditional Arabic" panose="02020603050405020304" pitchFamily="18" charset="-78"/>
                <a:cs typeface="Traditional Arabic" panose="02020603050405020304" pitchFamily="18" charset="-78"/>
              </a:rPr>
              <a:t>(1) تنفس </a:t>
            </a:r>
            <a:r>
              <a:rPr lang="ar-SA" sz="2400" b="1" u="sng" dirty="0" smtClean="0">
                <a:latin typeface="Traditional Arabic" panose="02020603050405020304" pitchFamily="18" charset="-78"/>
                <a:cs typeface="Traditional Arabic" panose="02020603050405020304" pitchFamily="18" charset="-78"/>
              </a:rPr>
              <a:t>الأسماك</a:t>
            </a:r>
            <a:r>
              <a:rPr lang="ar-EG" sz="2400" b="1" u="sng" dirty="0" smtClean="0">
                <a:latin typeface="Traditional Arabic" panose="02020603050405020304" pitchFamily="18" charset="-78"/>
                <a:cs typeface="Traditional Arabic" panose="02020603050405020304" pitchFamily="18" charset="-78"/>
              </a:rPr>
              <a:t> :</a:t>
            </a:r>
            <a:endParaRPr lang="en-US" sz="2400" b="1" u="sng"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تختلف معدلات التنفس تبعا لنوع الأسماك وأحجامها ونشاطها. ولهذا فان الحدود الحرجة لتركيز الأكسجين الذائب </a:t>
            </a:r>
            <a:r>
              <a:rPr lang="ar-SA" sz="2400" dirty="0" smtClean="0">
                <a:latin typeface="Traditional Arabic" panose="02020603050405020304" pitchFamily="18" charset="-78"/>
                <a:cs typeface="Traditional Arabic" panose="02020603050405020304" pitchFamily="18" charset="-78"/>
              </a:rPr>
              <a:t>تختلف </a:t>
            </a:r>
            <a:r>
              <a:rPr lang="ar-SA" sz="2400" dirty="0">
                <a:latin typeface="Traditional Arabic" panose="02020603050405020304" pitchFamily="18" charset="-78"/>
                <a:cs typeface="Traditional Arabic" panose="02020603050405020304" pitchFamily="18" charset="-78"/>
              </a:rPr>
              <a:t>باختلاف أنواع الأسماك ، فهناك من الأسماك ما تصاب بالإجهاد عند انخفاض تركيز الأكسجين عن 2. 3ملجم / لتر، بينما لا تتسبب هذه التركيزات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a:t>
            </a:r>
            <a:r>
              <a:rPr lang="ar-SA" sz="2400" dirty="0" err="1">
                <a:latin typeface="Traditional Arabic" panose="02020603050405020304" pitchFamily="18" charset="-78"/>
                <a:cs typeface="Traditional Arabic" panose="02020603050405020304" pitchFamily="18" charset="-78"/>
              </a:rPr>
              <a:t>أى</a:t>
            </a:r>
            <a:r>
              <a:rPr lang="ar-SA" sz="2400" dirty="0">
                <a:latin typeface="Traditional Arabic" panose="02020603050405020304" pitchFamily="18" charset="-78"/>
                <a:cs typeface="Traditional Arabic" panose="02020603050405020304" pitchFamily="18" charset="-78"/>
              </a:rPr>
              <a:t> إجهاد لأنواع أخرى، وإن كانت الأسماك تفضل تركيزات الأكسجين العالية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جميع الأحوال . ويجب التأكد من عدم بقاء الأسماك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ذلك المدى الحرج حيث يزداد إجهادها ، والأسماك المجهدة يزداد احتياجها من الأكسجين الأمر الذى يزيد المشكلة تفاقما. كما آن الأسماك النشطة تحتاج إلى معدلات عالية من الأكسجين مقارنة بالأسماك الأقل نشاطا، لذلك فان الأسماك الصغيرة الحجم تستهلك كمية من الأكسجين أكثر من الأسماك الأكبر حجما.</a:t>
            </a:r>
            <a:endParaRPr lang="en-US" sz="2400"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ويتأثر الأكسجين سلبا عند زيادة معدلات التغذية والتي يصل إلى أقصاها بعد تقديم الغذاء بحوالي 2ـ 3 ساعات ، فيراعى تفادى تطابق توقيت الاستهلاك الزائد من الأكسجين بفعل التغذية مع انخفاض الأكسجين الناتج فى نهاية اليوم حيث تقل عملية التمثيل الضوئي كلما اقترب حلول الظلام . </a:t>
            </a:r>
            <a:endParaRPr lang="en-US" dirty="0"/>
          </a:p>
        </p:txBody>
      </p:sp>
    </p:spTree>
    <p:extLst>
      <p:ext uri="{BB962C8B-B14F-4D97-AF65-F5344CB8AC3E}">
        <p14:creationId xmlns:p14="http://schemas.microsoft.com/office/powerpoint/2010/main" val="1074257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مستطيل 3"/>
          <p:cNvSpPr/>
          <p:nvPr/>
        </p:nvSpPr>
        <p:spPr>
          <a:xfrm>
            <a:off x="683568" y="1166843"/>
            <a:ext cx="7992888" cy="4524315"/>
          </a:xfrm>
          <a:prstGeom prst="rect">
            <a:avLst/>
          </a:prstGeom>
        </p:spPr>
        <p:txBody>
          <a:bodyPr wrap="square">
            <a:spAutoFit/>
          </a:bodyPr>
          <a:lstStyle/>
          <a:p>
            <a:r>
              <a:rPr lang="ar-SA" b="1" u="sng" dirty="0"/>
              <a:t>(</a:t>
            </a:r>
            <a:r>
              <a:rPr lang="ar-SA" sz="2400" b="1" u="sng" dirty="0">
                <a:latin typeface="Traditional Arabic" panose="02020603050405020304" pitchFamily="18" charset="-78"/>
                <a:cs typeface="Traditional Arabic" panose="02020603050405020304" pitchFamily="18" charset="-78"/>
              </a:rPr>
              <a:t>2) تنفس الهائمات النباتية :</a:t>
            </a:r>
            <a:endParaRPr lang="en-US" sz="2400" b="1" u="sng"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بالرغم من استهلاك الهائمات النباتية ( كالطحالب ) للأكسجين نهاراً خلال عمليات التنفس ، إلا أن المحصلة هي زيادة الأكسجين المنتج ( الناتج من عملية التمثيل الضوئي ) مقارنة بالمستهلك نهاراً . ويختلف الأمر ليلا حيث تتوقف عملية التمثيل الضوئي وتصبح هذه الطحالب مستهلكة فقط للأكسجين ، لهذا فإن أغلب حالات نقص الأكسجين تحدث ليلا وفى الأوقات قليلة الإضاءة </a:t>
            </a:r>
            <a:r>
              <a:rPr lang="en-US" sz="2400" dirty="0" smtClean="0">
                <a:latin typeface="Traditional Arabic" panose="02020603050405020304" pitchFamily="18" charset="-78"/>
                <a:cs typeface="Traditional Arabic" panose="02020603050405020304" pitchFamily="18" charset="-78"/>
              </a:rPr>
              <a:t/>
            </a:r>
            <a:br>
              <a:rPr lang="en-US" sz="2400" dirty="0" smtClean="0">
                <a:latin typeface="Traditional Arabic" panose="02020603050405020304" pitchFamily="18" charset="-78"/>
                <a:cs typeface="Traditional Arabic" panose="02020603050405020304" pitchFamily="18" charset="-78"/>
              </a:rPr>
            </a:br>
            <a:r>
              <a:rPr lang="ar-SA"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كأوقات الضباب والغيوم ) . </a:t>
            </a:r>
            <a:endParaRPr lang="ar-EG" sz="2400" dirty="0" smtClean="0">
              <a:latin typeface="Traditional Arabic" panose="02020603050405020304" pitchFamily="18" charset="-78"/>
              <a:cs typeface="Traditional Arabic" panose="02020603050405020304" pitchFamily="18" charset="-78"/>
            </a:endParaRPr>
          </a:p>
          <a:p>
            <a:endParaRPr lang="ar-EG" sz="2400" dirty="0">
              <a:latin typeface="Traditional Arabic" panose="02020603050405020304" pitchFamily="18" charset="-78"/>
              <a:cs typeface="Traditional Arabic" panose="02020603050405020304" pitchFamily="18" charset="-78"/>
            </a:endParaRPr>
          </a:p>
          <a:p>
            <a:r>
              <a:rPr lang="ar-SA" sz="2400" dirty="0" smtClean="0">
                <a:latin typeface="Traditional Arabic" panose="02020603050405020304" pitchFamily="18" charset="-78"/>
                <a:cs typeface="Traditional Arabic" panose="02020603050405020304" pitchFamily="18" charset="-78"/>
              </a:rPr>
              <a:t>وتزداد </a:t>
            </a:r>
            <a:r>
              <a:rPr lang="ar-SA" sz="2400" dirty="0">
                <a:latin typeface="Traditional Arabic" panose="02020603050405020304" pitchFamily="18" charset="-78"/>
                <a:cs typeface="Traditional Arabic" panose="02020603050405020304" pitchFamily="18" charset="-78"/>
              </a:rPr>
              <a:t>خطورة نقص الأكسجين ليلا كلما ازدادت كثافة الهائمات النباتية . وتجدر الإشارة إلى أن دورة حياة الطحالب قصيرة ، وفى حالة الموت الفجائي لتلك الطحالب تكون النتيجة استنزاف أكسجين الحوض بمعدل يتناسب مع حجم الطحالب الميتة إلى درجة قد تتسبب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نفوق الأسماك نهاراً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حالة عدم إمداد الحوض بالأكسجين لتوقف عملية التمثيل الضوئي نتيجة موت الطحالب . بالإضافة إلى تحول الطحالب إلى مستهلكة للأكسجين  لإتمام عملية تحللها</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88482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1720840"/>
            <a:ext cx="8460432" cy="3108543"/>
          </a:xfrm>
          <a:prstGeom prst="rect">
            <a:avLst/>
          </a:prstGeom>
        </p:spPr>
        <p:txBody>
          <a:bodyPr wrap="square">
            <a:spAutoFit/>
          </a:bodyPr>
          <a:lstStyle/>
          <a:p>
            <a:r>
              <a:rPr lang="ar-SA" sz="2400" b="1" u="sng" dirty="0">
                <a:latin typeface="Traditional Arabic" panose="02020603050405020304" pitchFamily="18" charset="-78"/>
                <a:cs typeface="Traditional Arabic" panose="02020603050405020304" pitchFamily="18" charset="-78"/>
              </a:rPr>
              <a:t>أما الأسباب التي تؤدي إلى نقص الأكسجين في المياه فهي</a:t>
            </a:r>
            <a:r>
              <a:rPr lang="en-US" sz="2400" b="1" u="sng"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t>
            </a:r>
          </a:p>
          <a:p>
            <a:r>
              <a:rPr lang="en-US"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موت النباتات داخل الأحواض وتحللها</a:t>
            </a:r>
            <a:r>
              <a:rPr lang="en-US" sz="2400" dirty="0">
                <a:latin typeface="Traditional Arabic" panose="02020603050405020304" pitchFamily="18" charset="-78"/>
                <a:cs typeface="Traditional Arabic" panose="02020603050405020304" pitchFamily="18" charset="-78"/>
              </a:rPr>
              <a:t>.</a:t>
            </a:r>
          </a:p>
          <a:p>
            <a:r>
              <a:rPr lang="ar-EG" sz="2400" dirty="0" smtClean="0">
                <a:latin typeface="Traditional Arabic" panose="02020603050405020304" pitchFamily="18" charset="-78"/>
                <a:cs typeface="Traditional Arabic" panose="02020603050405020304" pitchFamily="18" charset="-78"/>
              </a:rPr>
              <a:t>* </a:t>
            </a:r>
            <a:r>
              <a:rPr lang="en-US"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نقص كمية الضوء أثناء النهار والذي يؤدي إلى نقص معدل البناء الضوئي</a:t>
            </a:r>
            <a:r>
              <a:rPr lang="en-US" sz="2400"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t>
            </a:r>
            <a:r>
              <a:rPr lang="ar-EG" sz="2400" dirty="0" smtClean="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زيادة </a:t>
            </a:r>
            <a:r>
              <a:rPr lang="ar-SA" sz="2400" dirty="0">
                <a:latin typeface="Traditional Arabic" panose="02020603050405020304" pitchFamily="18" charset="-78"/>
                <a:cs typeface="Traditional Arabic" panose="02020603050405020304" pitchFamily="18" charset="-78"/>
              </a:rPr>
              <a:t>معدل تنفس الأسماك نتيجة لتعرضها لظروف غير طبيعية مثل الإثارة أو ارتفاع درجة حرارة الماء</a:t>
            </a:r>
            <a:r>
              <a:rPr lang="en-US" sz="2400" dirty="0">
                <a:latin typeface="Traditional Arabic" panose="02020603050405020304" pitchFamily="18" charset="-78"/>
                <a:cs typeface="Traditional Arabic" panose="02020603050405020304" pitchFamily="18" charset="-78"/>
              </a:rPr>
              <a:t>.</a:t>
            </a:r>
          </a:p>
          <a:p>
            <a:r>
              <a:rPr lang="en-US"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تزويد الأحواض بكميات كبيرة من الغذاء تفوق احتياجات الأسماك وبالتالي يتم تحلل جزء منه وأكسدته وهو ما يستهلك نسبة كبيرة من الأكسجين الذائب في الماء</a:t>
            </a:r>
            <a:r>
              <a:rPr lang="en-US" sz="2400"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t>
            </a:r>
            <a:r>
              <a:rPr lang="en-US" sz="2400" dirty="0" smtClean="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زيادة </a:t>
            </a:r>
            <a:r>
              <a:rPr lang="ar-SA" sz="2400" dirty="0">
                <a:latin typeface="Traditional Arabic" panose="02020603050405020304" pitchFamily="18" charset="-78"/>
                <a:cs typeface="Traditional Arabic" panose="02020603050405020304" pitchFamily="18" charset="-78"/>
              </a:rPr>
              <a:t>كثافة النباتات والطحالب في الحوض عن المعدل المطلوب</a:t>
            </a:r>
            <a:r>
              <a:rPr lang="en-US" sz="2400" dirty="0">
                <a:latin typeface="Traditional Arabic" panose="02020603050405020304" pitchFamily="18" charset="-78"/>
                <a:cs typeface="Traditional Arabic" panose="02020603050405020304" pitchFamily="18" charset="-78"/>
              </a:rPr>
              <a:t>.</a:t>
            </a:r>
          </a:p>
        </p:txBody>
      </p:sp>
    </p:spTree>
    <p:extLst>
      <p:ext uri="{BB962C8B-B14F-4D97-AF65-F5344CB8AC3E}">
        <p14:creationId xmlns:p14="http://schemas.microsoft.com/office/powerpoint/2010/main" val="171630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الشغل العملى والرسالة\رسالة الدكتوراه\البرلس عملى\صور البحيرة\201211197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12" y="0"/>
            <a:ext cx="9175711" cy="7118648"/>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251520" y="3321566"/>
            <a:ext cx="7560840" cy="2123658"/>
          </a:xfrm>
          <a:prstGeom prst="rect">
            <a:avLst/>
          </a:prstGeom>
        </p:spPr>
        <p:txBody>
          <a:bodyPr wrap="square">
            <a:spAutoFit/>
          </a:bodyPr>
          <a:lstStyle/>
          <a:p>
            <a:pPr algn="ctr"/>
            <a:r>
              <a:rPr lang="ar-EG" sz="6600" b="1" dirty="0" smtClean="0">
                <a:cs typeface="+mj-cs"/>
              </a:rPr>
              <a:t>تاثير التغيرات المناخية على الثروة السمكية</a:t>
            </a:r>
            <a:endParaRPr lang="en-US" sz="6600" dirty="0">
              <a:cs typeface="+mj-cs"/>
            </a:endParaRPr>
          </a:p>
        </p:txBody>
      </p:sp>
    </p:spTree>
    <p:extLst>
      <p:ext uri="{BB962C8B-B14F-4D97-AF65-F5344CB8AC3E}">
        <p14:creationId xmlns:p14="http://schemas.microsoft.com/office/powerpoint/2010/main" val="101885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79512" y="836712"/>
            <a:ext cx="8712968" cy="5262979"/>
          </a:xfrm>
          <a:prstGeom prst="rect">
            <a:avLst/>
          </a:prstGeom>
        </p:spPr>
        <p:txBody>
          <a:bodyPr wrap="square">
            <a:spAutoFit/>
          </a:bodyPr>
          <a:lstStyle/>
          <a:p>
            <a:r>
              <a:rPr lang="ar-SA" sz="2400" b="1" u="sng" dirty="0">
                <a:latin typeface="Traditional Arabic" panose="02020603050405020304" pitchFamily="18" charset="-78"/>
                <a:cs typeface="Traditional Arabic" panose="02020603050405020304" pitchFamily="18" charset="-78"/>
              </a:rPr>
              <a:t>وتكون دلالات نقص الأكسجين في الماء كما يلي</a:t>
            </a:r>
            <a:r>
              <a:rPr lang="en-US" sz="2400" b="1" u="sng"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تجمع الأسماك عند سطح الماء وأفواهها مفتوحة، وفي حركة مستمرة للحصول على الأكسجين من سطح الماء</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ترنح الأسماك وسباحتها ببطء</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تجمع الأسماك عند بوابات الري والفتحات التي يكون بها بعض التسرب من المياه</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نفوق الأسماك خاصة أثناء الليل</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عدم إقبال الأسماك على الطعام</a:t>
            </a:r>
            <a:r>
              <a:rPr lang="en-US" sz="2400" dirty="0" smtClean="0">
                <a:latin typeface="Traditional Arabic" panose="02020603050405020304" pitchFamily="18" charset="-78"/>
                <a:cs typeface="Traditional Arabic" panose="02020603050405020304" pitchFamily="18" charset="-78"/>
              </a:rPr>
              <a:t>.</a:t>
            </a:r>
            <a:endParaRPr lang="ar-EG" sz="2400" dirty="0" smtClean="0">
              <a:latin typeface="Traditional Arabic" panose="02020603050405020304" pitchFamily="18" charset="-78"/>
              <a:cs typeface="Traditional Arabic" panose="02020603050405020304" pitchFamily="18" charset="-78"/>
            </a:endParaRPr>
          </a:p>
          <a:p>
            <a:r>
              <a:rPr lang="ar-SA" sz="2400" b="1" u="sng" dirty="0">
                <a:latin typeface="Traditional Arabic" panose="02020603050405020304" pitchFamily="18" charset="-78"/>
                <a:cs typeface="Traditional Arabic" panose="02020603050405020304" pitchFamily="18" charset="-78"/>
              </a:rPr>
              <a:t>ومن المشكلات التي يتعرض لها السمك عند نقص الأكسجين</a:t>
            </a:r>
            <a:r>
              <a:rPr lang="en-US" sz="2400" b="1" u="sng"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a:t>
            </a:r>
            <a:endParaRPr lang="en-US" sz="2400"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الموت المفاجئ أو التدريجي للأسماك</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نقص معدلات النمو</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الإصابة بالإجهاد وظهور أمراض مختلفة</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 توقف الأسماك عن الطعام وفقدان الشهية</a:t>
            </a:r>
            <a:r>
              <a:rPr lang="en-US" sz="2400" dirty="0"/>
              <a:t>.</a:t>
            </a:r>
          </a:p>
          <a:p>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5854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4" name="مستطيل 3"/>
          <p:cNvSpPr/>
          <p:nvPr/>
        </p:nvSpPr>
        <p:spPr>
          <a:xfrm>
            <a:off x="35496" y="980728"/>
            <a:ext cx="8892480" cy="6617196"/>
          </a:xfrm>
          <a:prstGeom prst="rect">
            <a:avLst/>
          </a:prstGeom>
        </p:spPr>
        <p:txBody>
          <a:bodyPr wrap="square">
            <a:spAutoFit/>
          </a:bodyPr>
          <a:lstStyle/>
          <a:p>
            <a:r>
              <a:rPr lang="ar-EG" sz="2800" b="1" u="sng" dirty="0" smtClean="0">
                <a:latin typeface="Traditional Arabic" panose="02020603050405020304" pitchFamily="18" charset="-78"/>
                <a:cs typeface="Traditional Arabic" panose="02020603050405020304" pitchFamily="18" charset="-78"/>
              </a:rPr>
              <a:t>كيفية </a:t>
            </a:r>
            <a:r>
              <a:rPr lang="ar-SA" sz="2800" b="1" u="sng" dirty="0" smtClean="0">
                <a:latin typeface="Traditional Arabic" panose="02020603050405020304" pitchFamily="18" charset="-78"/>
                <a:cs typeface="Traditional Arabic" panose="02020603050405020304" pitchFamily="18" charset="-78"/>
              </a:rPr>
              <a:t>معالجة </a:t>
            </a:r>
            <a:r>
              <a:rPr lang="ar-SA" sz="2800" b="1" u="sng" dirty="0">
                <a:latin typeface="Traditional Arabic" panose="02020603050405020304" pitchFamily="18" charset="-78"/>
                <a:cs typeface="Traditional Arabic" panose="02020603050405020304" pitchFamily="18" charset="-78"/>
              </a:rPr>
              <a:t>نقص كميات الأكسجين في الماء </a:t>
            </a:r>
            <a:r>
              <a:rPr lang="en-US" sz="2800" b="1" u="sng" dirty="0" smtClean="0">
                <a:latin typeface="Traditional Arabic" panose="02020603050405020304" pitchFamily="18" charset="-78"/>
                <a:cs typeface="Traditional Arabic" panose="02020603050405020304" pitchFamily="18" charset="-78"/>
              </a:rPr>
              <a:t>:</a:t>
            </a:r>
            <a:endParaRPr lang="en-US" sz="2800" b="1" u="sng" dirty="0">
              <a:latin typeface="Traditional Arabic" panose="02020603050405020304" pitchFamily="18" charset="-78"/>
              <a:cs typeface="Traditional Arabic" panose="02020603050405020304" pitchFamily="18" charset="-78"/>
            </a:endParaRPr>
          </a:p>
          <a:p>
            <a:endParaRPr lang="ar-EG" sz="2400" dirty="0" smtClean="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يعتبر إمداد الأحواض بالأكسجين </a:t>
            </a:r>
            <a:r>
              <a:rPr lang="ar-SA" sz="2400" dirty="0" err="1">
                <a:latin typeface="Traditional Arabic" panose="02020603050405020304" pitchFamily="18" charset="-78"/>
                <a:cs typeface="Traditional Arabic" panose="02020603050405020304" pitchFamily="18" charset="-78"/>
              </a:rPr>
              <a:t>بأى</a:t>
            </a:r>
            <a:r>
              <a:rPr lang="ar-SA" sz="2400" dirty="0">
                <a:latin typeface="Traditional Arabic" panose="02020603050405020304" pitchFamily="18" charset="-78"/>
                <a:cs typeface="Traditional Arabic" panose="02020603050405020304" pitchFamily="18" charset="-78"/>
              </a:rPr>
              <a:t> من الوسائل الممكنة </a:t>
            </a:r>
            <a:r>
              <a:rPr lang="ar-SA" sz="2400" dirty="0" smtClean="0">
                <a:latin typeface="Traditional Arabic" panose="02020603050405020304" pitchFamily="18" charset="-78"/>
                <a:cs typeface="Traditional Arabic" panose="02020603050405020304" pitchFamily="18" charset="-78"/>
              </a:rPr>
              <a:t>لزيادة </a:t>
            </a:r>
            <a:r>
              <a:rPr lang="ar-SA" sz="2400" dirty="0">
                <a:latin typeface="Traditional Arabic" panose="02020603050405020304" pitchFamily="18" charset="-78"/>
                <a:cs typeface="Traditional Arabic" panose="02020603050405020304" pitchFamily="18" charset="-78"/>
              </a:rPr>
              <a:t>نسبة الأكسجين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الأحواض</a:t>
            </a:r>
            <a:endParaRPr lang="ar-EG" sz="2400" dirty="0" smtClean="0">
              <a:latin typeface="Traditional Arabic" panose="02020603050405020304" pitchFamily="18" charset="-78"/>
              <a:cs typeface="Traditional Arabic" panose="02020603050405020304" pitchFamily="18" charset="-78"/>
            </a:endParaRP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en-US" sz="2400" dirty="0">
                <a:latin typeface="Traditional Arabic" panose="02020603050405020304" pitchFamily="18" charset="-78"/>
                <a:cs typeface="Traditional Arabic" panose="02020603050405020304" pitchFamily="18" charset="-78"/>
              </a:rPr>
              <a:t>* </a:t>
            </a:r>
            <a:r>
              <a:rPr lang="en-US" sz="2400" dirty="0" smtClean="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التهوية </a:t>
            </a:r>
            <a:r>
              <a:rPr lang="ar-SA" sz="2400" dirty="0">
                <a:latin typeface="Traditional Arabic" panose="02020603050405020304" pitchFamily="18" charset="-78"/>
                <a:cs typeface="Traditional Arabic" panose="02020603050405020304" pitchFamily="18" charset="-78"/>
              </a:rPr>
              <a:t>الميكانيكية عن طريق مضخات </a:t>
            </a:r>
            <a:r>
              <a:rPr lang="ar-SA" sz="2400" dirty="0" smtClean="0">
                <a:latin typeface="Traditional Arabic" panose="02020603050405020304" pitchFamily="18" charset="-78"/>
                <a:cs typeface="Traditional Arabic" panose="02020603050405020304" pitchFamily="18" charset="-78"/>
              </a:rPr>
              <a:t>الهواء</a:t>
            </a:r>
            <a:endParaRPr lang="ar-EG" sz="2400" dirty="0" smtClean="0">
              <a:latin typeface="Traditional Arabic" panose="02020603050405020304" pitchFamily="18" charset="-78"/>
              <a:cs typeface="Traditional Arabic" panose="02020603050405020304" pitchFamily="18" charset="-78"/>
            </a:endParaRPr>
          </a:p>
          <a:p>
            <a:r>
              <a:rPr lang="ar-SA" sz="2400" dirty="0" smtClean="0">
                <a:latin typeface="Traditional Arabic" panose="02020603050405020304" pitchFamily="18" charset="-78"/>
                <a:cs typeface="Traditional Arabic" panose="02020603050405020304" pitchFamily="18" charset="-78"/>
              </a:rPr>
              <a:t> </a:t>
            </a:r>
            <a:r>
              <a:rPr lang="en-US" sz="2400" dirty="0" smtClean="0">
                <a:latin typeface="Traditional Arabic" panose="02020603050405020304" pitchFamily="18" charset="-78"/>
                <a:cs typeface="Traditional Arabic" panose="02020603050405020304" pitchFamily="18" charset="-78"/>
              </a:rPr>
              <a:t> </a:t>
            </a:r>
            <a:r>
              <a:rPr lang="ar-EG" sz="2400" dirty="0" smtClean="0">
                <a:latin typeface="Traditional Arabic" panose="02020603050405020304" pitchFamily="18" charset="-78"/>
                <a:cs typeface="Traditional Arabic" panose="02020603050405020304" pitchFamily="18" charset="-78"/>
              </a:rPr>
              <a:t>و</a:t>
            </a:r>
            <a:r>
              <a:rPr lang="ar-SA" sz="2400" dirty="0" smtClean="0">
                <a:latin typeface="Traditional Arabic" panose="02020603050405020304" pitchFamily="18" charset="-78"/>
                <a:cs typeface="Traditional Arabic" panose="02020603050405020304" pitchFamily="18" charset="-78"/>
              </a:rPr>
              <a:t>البدالات </a:t>
            </a:r>
            <a:r>
              <a:rPr lang="ar-EG" sz="2400" dirty="0" smtClean="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وشفط </a:t>
            </a:r>
            <a:r>
              <a:rPr lang="ar-SA" sz="2400" dirty="0">
                <a:latin typeface="Traditional Arabic" panose="02020603050405020304" pitchFamily="18" charset="-78"/>
                <a:cs typeface="Traditional Arabic" panose="02020603050405020304" pitchFamily="18" charset="-78"/>
              </a:rPr>
              <a:t>الماء، ثم إعادة ضخه على شكل </a:t>
            </a:r>
            <a:r>
              <a:rPr lang="ar-SA" sz="2400" dirty="0" smtClean="0">
                <a:latin typeface="Traditional Arabic" panose="02020603050405020304" pitchFamily="18" charset="-78"/>
                <a:cs typeface="Traditional Arabic" panose="02020603050405020304" pitchFamily="18" charset="-78"/>
              </a:rPr>
              <a:t>تدفقات</a:t>
            </a:r>
            <a:r>
              <a:rPr lang="en-US" sz="2400" dirty="0" smtClean="0">
                <a:latin typeface="Traditional Arabic" panose="02020603050405020304" pitchFamily="18" charset="-78"/>
                <a:cs typeface="Traditional Arabic" panose="02020603050405020304" pitchFamily="18" charset="-78"/>
              </a:rPr>
              <a:t> .</a:t>
            </a:r>
            <a:endParaRPr lang="ar-EG" sz="2400" dirty="0" smtClean="0">
              <a:latin typeface="Traditional Arabic" panose="02020603050405020304" pitchFamily="18" charset="-78"/>
              <a:cs typeface="Traditional Arabic" panose="02020603050405020304" pitchFamily="18" charset="-78"/>
            </a:endParaRPr>
          </a:p>
          <a:p>
            <a:pPr lvl="0"/>
            <a:endParaRPr lang="ar-EG" sz="2400" dirty="0" smtClean="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 </a:t>
            </a:r>
            <a:r>
              <a:rPr lang="en-US" sz="2400" dirty="0" smtClean="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استخدام </a:t>
            </a:r>
            <a:r>
              <a:rPr lang="ar-SA" sz="2400" dirty="0" err="1">
                <a:latin typeface="Traditional Arabic" panose="02020603050405020304" pitchFamily="18" charset="-78"/>
                <a:cs typeface="Traditional Arabic" panose="02020603050405020304" pitchFamily="18" charset="-78"/>
              </a:rPr>
              <a:t>الطلمبات</a:t>
            </a:r>
            <a:r>
              <a:rPr lang="ar-SA" sz="2400" dirty="0">
                <a:latin typeface="Traditional Arabic" panose="02020603050405020304" pitchFamily="18" charset="-78"/>
                <a:cs typeface="Traditional Arabic" panose="02020603050405020304" pitchFamily="18" charset="-78"/>
              </a:rPr>
              <a:t> حيث تقوم بسحب الماء منخفض الأكسجين من تحت السطح ثم يعاد ضخه إلى الحوض نفسه محدثا حركة دورانية للماء فتنشط عملية اكتساب الماء للأكسجين .</a:t>
            </a:r>
            <a:endParaRPr lang="en-US" sz="2400" dirty="0">
              <a:latin typeface="Traditional Arabic" panose="02020603050405020304" pitchFamily="18" charset="-78"/>
              <a:cs typeface="Traditional Arabic" panose="02020603050405020304" pitchFamily="18" charset="-78"/>
            </a:endParaRPr>
          </a:p>
          <a:p>
            <a:pPr lvl="0"/>
            <a:endParaRPr lang="ar-EG" sz="2400" dirty="0" smtClean="0">
              <a:latin typeface="Traditional Arabic" panose="02020603050405020304" pitchFamily="18" charset="-78"/>
              <a:cs typeface="Traditional Arabic" panose="02020603050405020304" pitchFamily="18" charset="-78"/>
            </a:endParaRPr>
          </a:p>
          <a:p>
            <a:pPr marL="342900" lvl="0" indent="-342900">
              <a:lnSpc>
                <a:spcPct val="150000"/>
              </a:lnSpc>
              <a:buFont typeface="Arial" pitchFamily="34" charset="0"/>
              <a:buChar char="•"/>
            </a:pPr>
            <a:r>
              <a:rPr lang="ar-EG" sz="2400" dirty="0" smtClean="0">
                <a:latin typeface="Traditional Arabic" panose="02020603050405020304" pitchFamily="18" charset="-78"/>
                <a:cs typeface="Traditional Arabic" panose="02020603050405020304" pitchFamily="18" charset="-78"/>
              </a:rPr>
              <a:t>ا</a:t>
            </a:r>
            <a:r>
              <a:rPr lang="ar-SA" sz="2400" dirty="0" smtClean="0">
                <a:latin typeface="Traditional Arabic" panose="02020603050405020304" pitchFamily="18" charset="-78"/>
                <a:cs typeface="Traditional Arabic" panose="02020603050405020304" pitchFamily="18" charset="-78"/>
              </a:rPr>
              <a:t>جراء </a:t>
            </a:r>
            <a:r>
              <a:rPr lang="ar-SA" sz="2400" dirty="0">
                <a:latin typeface="Traditional Arabic" panose="02020603050405020304" pitchFamily="18" charset="-78"/>
                <a:cs typeface="Traditional Arabic" panose="02020603050405020304" pitchFamily="18" charset="-78"/>
              </a:rPr>
              <a:t>عملية صرف جزئي لمياه القاع مع الإحلال بمياه جيدة المحتوى </a:t>
            </a:r>
            <a:r>
              <a:rPr lang="ar-SA" sz="2400" dirty="0" err="1">
                <a:latin typeface="Traditional Arabic" panose="02020603050405020304" pitchFamily="18" charset="-78"/>
                <a:cs typeface="Traditional Arabic" panose="02020603050405020304" pitchFamily="18" charset="-78"/>
              </a:rPr>
              <a:t>الأكسجيني</a:t>
            </a:r>
            <a:r>
              <a:rPr lang="en-US" dirty="0" smtClean="0"/>
              <a:t>.</a:t>
            </a:r>
            <a:endParaRPr lang="ar-EG" dirty="0" smtClean="0"/>
          </a:p>
          <a:p>
            <a:pPr marL="342900" lvl="0" indent="-342900">
              <a:lnSpc>
                <a:spcPct val="150000"/>
              </a:lnSpc>
              <a:buFont typeface="Arial" pitchFamily="34" charset="0"/>
              <a:buChar char="•"/>
            </a:pPr>
            <a:r>
              <a:rPr lang="ar-SA" sz="2400" dirty="0">
                <a:latin typeface="Traditional Arabic" panose="02020603050405020304" pitchFamily="18" charset="-78"/>
                <a:cs typeface="Traditional Arabic" panose="02020603050405020304" pitchFamily="18" charset="-78"/>
              </a:rPr>
              <a:t>ويعتبر تركيز 5 مليجرام أكسجين/ لتر ماء معدلا مناسبا لمعظم الأسماك،</a:t>
            </a:r>
            <a:endParaRPr lang="ar-EG" sz="2400" dirty="0">
              <a:latin typeface="Traditional Arabic" panose="02020603050405020304" pitchFamily="18" charset="-78"/>
              <a:cs typeface="Traditional Arabic" panose="02020603050405020304" pitchFamily="18" charset="-78"/>
            </a:endParaRPr>
          </a:p>
          <a:p>
            <a:pPr marL="342900" lvl="0" indent="-342900">
              <a:lnSpc>
                <a:spcPct val="150000"/>
              </a:lnSpc>
              <a:buFont typeface="Arial" pitchFamily="34" charset="0"/>
              <a:buChar char="•"/>
            </a:pPr>
            <a:r>
              <a:rPr lang="ar-SA" sz="2400" dirty="0">
                <a:latin typeface="Traditional Arabic" panose="02020603050405020304" pitchFamily="18" charset="-78"/>
                <a:cs typeface="Traditional Arabic" panose="02020603050405020304" pitchFamily="18" charset="-78"/>
              </a:rPr>
              <a:t>وتتعرض الأسماك </a:t>
            </a:r>
            <a:r>
              <a:rPr lang="ar-SA" sz="2400" dirty="0" err="1">
                <a:latin typeface="Traditional Arabic" panose="02020603050405020304" pitchFamily="18" charset="-78"/>
                <a:cs typeface="Traditional Arabic" panose="02020603050405020304" pitchFamily="18" charset="-78"/>
              </a:rPr>
              <a:t>للنفوق</a:t>
            </a:r>
            <a:r>
              <a:rPr lang="ar-SA" sz="2400" dirty="0">
                <a:latin typeface="Traditional Arabic" panose="02020603050405020304" pitchFamily="18" charset="-78"/>
                <a:cs typeface="Traditional Arabic" panose="02020603050405020304" pitchFamily="18" charset="-78"/>
              </a:rPr>
              <a:t> في حال قلت نسبة الأكسجين في الماء عن 5 جزء في المليون</a:t>
            </a:r>
            <a:r>
              <a:rPr lang="en-US" sz="2400" dirty="0">
                <a:latin typeface="Traditional Arabic" panose="02020603050405020304" pitchFamily="18" charset="-78"/>
                <a:cs typeface="Traditional Arabic" panose="02020603050405020304" pitchFamily="18" charset="-78"/>
              </a:rPr>
              <a:t>.</a:t>
            </a:r>
            <a:r>
              <a:rPr lang="en-US" dirty="0">
                <a:latin typeface="Traditional Arabic" panose="02020603050405020304" pitchFamily="18" charset="-78"/>
                <a:cs typeface="Traditional Arabic" panose="02020603050405020304" pitchFamily="18" charset="-78"/>
              </a:rPr>
              <a:t/>
            </a:r>
            <a:br>
              <a:rPr lang="en-US" dirty="0">
                <a:latin typeface="Traditional Arabic" panose="02020603050405020304" pitchFamily="18" charset="-78"/>
                <a:cs typeface="Traditional Arabic" panose="02020603050405020304" pitchFamily="18" charset="-78"/>
              </a:rPr>
            </a:br>
            <a:r>
              <a:rPr lang="en-US" dirty="0">
                <a:latin typeface="Traditional Arabic" panose="02020603050405020304" pitchFamily="18" charset="-78"/>
                <a:cs typeface="Traditional Arabic" panose="02020603050405020304" pitchFamily="18" charset="-78"/>
              </a:rPr>
              <a:t/>
            </a:r>
            <a:br>
              <a:rPr lang="en-US" dirty="0">
                <a:latin typeface="Traditional Arabic" panose="02020603050405020304" pitchFamily="18" charset="-78"/>
                <a:cs typeface="Traditional Arabic" panose="02020603050405020304" pitchFamily="18" charset="-78"/>
              </a:rPr>
            </a:br>
            <a:endParaRPr lang="ar-EG" dirty="0" smtClean="0"/>
          </a:p>
          <a:p>
            <a:pPr marL="285750" lvl="0" indent="-285750">
              <a:buFont typeface="Arial" pitchFamily="34" charset="0"/>
              <a:buChar char="•"/>
            </a:pPr>
            <a:endParaRPr lang="en-US" dirty="0"/>
          </a:p>
        </p:txBody>
      </p:sp>
    </p:spTree>
    <p:extLst>
      <p:ext uri="{BB962C8B-B14F-4D97-AF65-F5344CB8AC3E}">
        <p14:creationId xmlns:p14="http://schemas.microsoft.com/office/powerpoint/2010/main" val="2565417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07504" y="58847"/>
            <a:ext cx="8856984" cy="6186309"/>
          </a:xfrm>
          <a:prstGeom prst="rect">
            <a:avLst/>
          </a:prstGeom>
        </p:spPr>
        <p:txBody>
          <a:bodyPr wrap="square">
            <a:spAutoFit/>
          </a:bodyPr>
          <a:lstStyle/>
          <a:p>
            <a:pPr>
              <a:lnSpc>
                <a:spcPct val="150000"/>
              </a:lnSpc>
            </a:pPr>
            <a:r>
              <a:rPr lang="en-US" sz="2400" b="1" i="1" u="sng" dirty="0"/>
              <a:t> </a:t>
            </a:r>
            <a:r>
              <a:rPr lang="ar-SA" sz="2400" b="1" u="sng" dirty="0">
                <a:latin typeface="Traditional Arabic" panose="02020603050405020304" pitchFamily="18" charset="-78"/>
                <a:cs typeface="Traditional Arabic" panose="02020603050405020304" pitchFamily="18" charset="-78"/>
              </a:rPr>
              <a:t>درجة حموضة الماء</a:t>
            </a:r>
            <a:r>
              <a:rPr lang="en-US" sz="2400" b="1" u="sng" dirty="0" smtClean="0">
                <a:latin typeface="Traditional Arabic" panose="02020603050405020304" pitchFamily="18" charset="-78"/>
                <a:cs typeface="Traditional Arabic" panose="02020603050405020304" pitchFamily="18" charset="-78"/>
              </a:rPr>
              <a:t>:</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ويقصد بها تركيز أيون الهيدروجين في الماء، </a:t>
            </a:r>
            <a:endParaRPr lang="ar-EG" sz="2400" dirty="0" smtClean="0">
              <a:latin typeface="Traditional Arabic" panose="02020603050405020304" pitchFamily="18" charset="-78"/>
              <a:cs typeface="Traditional Arabic" panose="02020603050405020304" pitchFamily="18" charset="-78"/>
            </a:endParaRPr>
          </a:p>
          <a:p>
            <a:pPr>
              <a:lnSpc>
                <a:spcPct val="150000"/>
              </a:lnSpc>
            </a:pPr>
            <a:r>
              <a:rPr lang="ar-EG" sz="2400" dirty="0" smtClean="0">
                <a:latin typeface="Traditional Arabic" panose="02020603050405020304" pitchFamily="18" charset="-78"/>
                <a:cs typeface="Traditional Arabic" panose="02020603050405020304" pitchFamily="18" charset="-78"/>
              </a:rPr>
              <a:t>اذا </a:t>
            </a:r>
            <a:r>
              <a:rPr lang="ar-SA" sz="2400" dirty="0" smtClean="0">
                <a:latin typeface="Traditional Arabic" panose="02020603050405020304" pitchFamily="18" charset="-78"/>
                <a:cs typeface="Traditional Arabic" panose="02020603050405020304" pitchFamily="18" charset="-78"/>
              </a:rPr>
              <a:t> تجاوز</a:t>
            </a:r>
            <a:r>
              <a:rPr lang="ar-EG" sz="2400" dirty="0" smtClean="0">
                <a:latin typeface="Traditional Arabic" panose="02020603050405020304" pitchFamily="18" charset="-78"/>
                <a:cs typeface="Traditional Arabic" panose="02020603050405020304" pitchFamily="18" charset="-78"/>
              </a:rPr>
              <a:t> </a:t>
            </a:r>
            <a:r>
              <a:rPr lang="en-US" sz="2400" dirty="0" smtClean="0">
                <a:latin typeface="Traditional Arabic" panose="02020603050405020304" pitchFamily="18" charset="-78"/>
                <a:cs typeface="Traditional Arabic" panose="02020603050405020304" pitchFamily="18" charset="-78"/>
              </a:rPr>
              <a:t> PH</a:t>
            </a:r>
            <a:r>
              <a:rPr lang="ar-SA" sz="2400" dirty="0" smtClean="0">
                <a:latin typeface="Traditional Arabic" panose="02020603050405020304" pitchFamily="18" charset="-78"/>
                <a:cs typeface="Traditional Arabic" panose="02020603050405020304" pitchFamily="18" charset="-78"/>
              </a:rPr>
              <a:t>الهيدروجين </a:t>
            </a:r>
            <a:r>
              <a:rPr lang="ar-SA" sz="2400" dirty="0">
                <a:latin typeface="Traditional Arabic" panose="02020603050405020304" pitchFamily="18" charset="-78"/>
                <a:cs typeface="Traditional Arabic" panose="02020603050405020304" pitchFamily="18" charset="-78"/>
              </a:rPr>
              <a:t>مقدار المدى من 4.5 – 10 يعوق نمو </a:t>
            </a:r>
            <a:r>
              <a:rPr lang="ar-SA" sz="2400" dirty="0" smtClean="0">
                <a:latin typeface="Traditional Arabic" panose="02020603050405020304" pitchFamily="18" charset="-78"/>
                <a:cs typeface="Traditional Arabic" panose="02020603050405020304" pitchFamily="18" charset="-78"/>
              </a:rPr>
              <a:t>الأسماك</a:t>
            </a:r>
            <a:r>
              <a:rPr lang="ar-EG" sz="2400" dirty="0" smtClean="0">
                <a:latin typeface="Traditional Arabic" panose="02020603050405020304" pitchFamily="18" charset="-78"/>
                <a:cs typeface="Traditional Arabic" panose="02020603050405020304" pitchFamily="18" charset="-78"/>
              </a:rPr>
              <a:t> </a:t>
            </a:r>
          </a:p>
          <a:p>
            <a:pPr>
              <a:lnSpc>
                <a:spcPct val="150000"/>
              </a:lnSpc>
            </a:pPr>
            <a:r>
              <a:rPr lang="ar-SA"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مؤشرات الحموضة تتأثر بوجود نباتات مائية مستهلكة لثاني أكسيد الكربون، كما تتأثر بدرجة حموضة التربة ذاتها، ويمكن التغلب على ذلك بالتجيير</a:t>
            </a:r>
            <a:r>
              <a:rPr lang="en-US" sz="2400" dirty="0" smtClean="0">
                <a:latin typeface="Traditional Arabic" panose="02020603050405020304" pitchFamily="18" charset="-78"/>
                <a:cs typeface="Traditional Arabic" panose="02020603050405020304" pitchFamily="18" charset="-78"/>
              </a:rPr>
              <a:t>.</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وتظهر العديد من أمراض الأسماك نتيجة حموضة الماء، حيث يتولد عن ذلك العوم </a:t>
            </a:r>
            <a:r>
              <a:rPr lang="ar-SA" sz="2400" dirty="0" err="1">
                <a:latin typeface="Traditional Arabic" panose="02020603050405020304" pitchFamily="18" charset="-78"/>
                <a:cs typeface="Traditional Arabic" panose="02020603050405020304" pitchFamily="18" charset="-78"/>
              </a:rPr>
              <a:t>البطئ</a:t>
            </a:r>
            <a:r>
              <a:rPr lang="ar-SA" sz="2400" dirty="0">
                <a:latin typeface="Traditional Arabic" panose="02020603050405020304" pitchFamily="18" charset="-78"/>
                <a:cs typeface="Traditional Arabic" panose="02020603050405020304" pitchFamily="18" charset="-78"/>
              </a:rPr>
              <a:t>، وأذى الجلد وتشوه لون الخياشيم، وانخفاض درجة حموضة الماء يحوله لماء سام بالنسبة لمعظم الأسماك الموجودة في الحوض، فعند رقم الحموضة 5 تبدأ الأسماك في </a:t>
            </a:r>
            <a:r>
              <a:rPr lang="ar-SA" sz="2400" dirty="0" err="1">
                <a:latin typeface="Traditional Arabic" panose="02020603050405020304" pitchFamily="18" charset="-78"/>
                <a:cs typeface="Traditional Arabic" panose="02020603050405020304" pitchFamily="18" charset="-78"/>
              </a:rPr>
              <a:t>النفوق</a:t>
            </a:r>
            <a:r>
              <a:rPr lang="ar-SA" sz="2400" dirty="0">
                <a:latin typeface="Traditional Arabic" panose="02020603050405020304" pitchFamily="18" charset="-78"/>
                <a:cs typeface="Traditional Arabic" panose="02020603050405020304" pitchFamily="18" charset="-78"/>
              </a:rPr>
              <a:t>، حيث تغطى جسمها طبقة بيضاء، وتفرز كمية كبيرة من المخاط، وتتحول أطراف الخياشيم للون البنى، وفى حالة إذا كان الماء غنياً بالحديد، يتحول في هذا الوسط لحديد غروي يستقر على الخياشيم، حيث يصعب التنفس، لذا ينصح الخبراء بضرورة نثر كمية من مادة كربونات الكالسيوم تقدر بـ 0.5 طن / هكتار</a:t>
            </a:r>
            <a:r>
              <a:rPr lang="en-US" sz="2400" dirty="0">
                <a:latin typeface="Traditional Arabic" panose="02020603050405020304" pitchFamily="18" charset="-78"/>
                <a:cs typeface="Traditional Arabic" panose="02020603050405020304" pitchFamily="18" charset="-78"/>
              </a:rPr>
              <a:t> </a:t>
            </a:r>
            <a:r>
              <a:rPr lang="en-US" dirty="0"/>
              <a:t>.</a:t>
            </a:r>
          </a:p>
        </p:txBody>
      </p:sp>
    </p:spTree>
    <p:extLst>
      <p:ext uri="{BB962C8B-B14F-4D97-AF65-F5344CB8AC3E}">
        <p14:creationId xmlns:p14="http://schemas.microsoft.com/office/powerpoint/2010/main" val="20178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88032" y="1064925"/>
            <a:ext cx="8604448" cy="4524315"/>
          </a:xfrm>
          <a:prstGeom prst="rect">
            <a:avLst/>
          </a:prstGeom>
        </p:spPr>
        <p:txBody>
          <a:bodyPr wrap="square">
            <a:spAutoFit/>
          </a:bodyPr>
          <a:lstStyle/>
          <a:p>
            <a:pPr>
              <a:lnSpc>
                <a:spcPct val="150000"/>
              </a:lnSpc>
            </a:pPr>
            <a:r>
              <a:rPr lang="en-US" sz="2400" b="1" i="1" u="sng" dirty="0"/>
              <a:t> </a:t>
            </a:r>
            <a:r>
              <a:rPr lang="ar-SA" sz="2400" b="1" u="sng" dirty="0">
                <a:latin typeface="Traditional Arabic" panose="02020603050405020304" pitchFamily="18" charset="-78"/>
                <a:cs typeface="Traditional Arabic" panose="02020603050405020304" pitchFamily="18" charset="-78"/>
              </a:rPr>
              <a:t>نسبة قلوية الماء</a:t>
            </a:r>
            <a:r>
              <a:rPr lang="en-US" sz="2400" b="1" u="sng" dirty="0" smtClean="0">
                <a:latin typeface="Traditional Arabic" panose="02020603050405020304" pitchFamily="18" charset="-78"/>
                <a:cs typeface="Traditional Arabic" panose="02020603050405020304" pitchFamily="18" charset="-78"/>
              </a:rPr>
              <a:t>:</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تعد مقياساً لكمية الكربونات والبيكربونات ( القلويات) في ماء المزرعة، وتقدر القلوية المناسبة لنمو الأسماك بشكل طبيعي في مدى من 50 – 200 جزء</a:t>
            </a:r>
            <a:r>
              <a:rPr lang="en-US" sz="2400" dirty="0">
                <a:latin typeface="Traditional Arabic" panose="02020603050405020304" pitchFamily="18" charset="-78"/>
                <a:cs typeface="Traditional Arabic" panose="02020603050405020304" pitchFamily="18" charset="-78"/>
              </a:rPr>
              <a:t> / </a:t>
            </a:r>
            <a:r>
              <a:rPr lang="ar-SA" sz="2400" dirty="0">
                <a:latin typeface="Traditional Arabic" panose="02020603050405020304" pitchFamily="18" charset="-78"/>
                <a:cs typeface="Traditional Arabic" panose="02020603050405020304" pitchFamily="18" charset="-78"/>
              </a:rPr>
              <a:t>مليون، ويعطى ارتفاعها دلالة على صلاحية الماء لنمو الأسماك، حيث يمكن تحسين قيمتها بإضافة الجير</a:t>
            </a:r>
            <a:r>
              <a:rPr lang="en-US" sz="2400" dirty="0">
                <a:latin typeface="Traditional Arabic" panose="02020603050405020304" pitchFamily="18" charset="-78"/>
                <a:cs typeface="Traditional Arabic" panose="02020603050405020304" pitchFamily="18" charset="-78"/>
              </a:rPr>
              <a:t> .</a:t>
            </a:r>
          </a:p>
          <a:p>
            <a:pPr>
              <a:lnSpc>
                <a:spcPct val="150000"/>
              </a:lnSpc>
            </a:pP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كما يمكن تعيين القلوية من خلال الأس الهيدروجيني (مؤشر الحموضة)، حيث يعطى رقم 9 على الأس الهيدروجيني دلالة للخطورة على حياة الأسماك، وعادة ما تنتج هذه القيمة من الملوثات، وكذلك من التنكات إذا كانت هذه التنكات الخرسانية مازالت حديثة</a:t>
            </a:r>
            <a:r>
              <a:rPr lang="en-US" sz="2400" dirty="0">
                <a:latin typeface="Traditional Arabic" panose="02020603050405020304" pitchFamily="18" charset="-78"/>
                <a:cs typeface="Traditional Arabic" panose="02020603050405020304" pitchFamily="18" charset="-78"/>
              </a:rPr>
              <a:t> .</a:t>
            </a:r>
          </a:p>
        </p:txBody>
      </p:sp>
    </p:spTree>
    <p:extLst>
      <p:ext uri="{BB962C8B-B14F-4D97-AF65-F5344CB8AC3E}">
        <p14:creationId xmlns:p14="http://schemas.microsoft.com/office/powerpoint/2010/main" val="1099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179512" y="882882"/>
            <a:ext cx="8784976" cy="5786478"/>
          </a:xfrm>
        </p:spPr>
        <p:txBody>
          <a:bodyPr>
            <a:noAutofit/>
          </a:bodyPr>
          <a:lstStyle/>
          <a:p>
            <a:pPr>
              <a:buNone/>
            </a:pPr>
            <a:r>
              <a:rPr lang="ar-SA" sz="2400" b="1" u="sng" dirty="0">
                <a:latin typeface="Traditional Arabic" panose="02020603050405020304" pitchFamily="18" charset="-78"/>
                <a:cs typeface="Traditional Arabic" panose="02020603050405020304" pitchFamily="18" charset="-78"/>
              </a:rPr>
              <a:t>كيفية معالجة انخفاض درجة</a:t>
            </a:r>
            <a:r>
              <a:rPr lang="en-US" sz="2400" b="1" u="sng" dirty="0">
                <a:latin typeface="Traditional Arabic" panose="02020603050405020304" pitchFamily="18" charset="-78"/>
                <a:cs typeface="Traditional Arabic" panose="02020603050405020304" pitchFamily="18" charset="-78"/>
              </a:rPr>
              <a:t> : PH </a:t>
            </a:r>
          </a:p>
          <a:p>
            <a:pPr lvl="2">
              <a:buFont typeface="Arial" pitchFamily="34" charset="0"/>
              <a:buChar char="•"/>
            </a:pPr>
            <a:r>
              <a:rPr lang="ar-SA" sz="2400" dirty="0">
                <a:latin typeface="Traditional Arabic" panose="02020603050405020304" pitchFamily="18" charset="-78"/>
                <a:cs typeface="Traditional Arabic" panose="02020603050405020304" pitchFamily="18" charset="-78"/>
              </a:rPr>
              <a:t>إضافة ( الحجر </a:t>
            </a:r>
            <a:r>
              <a:rPr lang="ar-SA" sz="2400" dirty="0" smtClean="0">
                <a:latin typeface="Traditional Arabic" panose="02020603050405020304" pitchFamily="18" charset="-78"/>
                <a:cs typeface="Traditional Arabic" panose="02020603050405020304" pitchFamily="18" charset="-78"/>
              </a:rPr>
              <a:t>الجيرى) بمقدار </a:t>
            </a:r>
            <a:r>
              <a:rPr lang="ar-SA" sz="2400" dirty="0">
                <a:latin typeface="Traditional Arabic" panose="02020603050405020304" pitchFamily="18" charset="-78"/>
                <a:cs typeface="Traditional Arabic" panose="02020603050405020304" pitchFamily="18" charset="-78"/>
              </a:rPr>
              <a:t>15 – 75 كجم / فدان </a:t>
            </a:r>
            <a:endParaRPr lang="en-US" sz="2400" dirty="0" smtClean="0">
              <a:latin typeface="Traditional Arabic" panose="02020603050405020304" pitchFamily="18" charset="-78"/>
              <a:cs typeface="Traditional Arabic" panose="02020603050405020304" pitchFamily="18" charset="-78"/>
            </a:endParaRPr>
          </a:p>
          <a:p>
            <a:pPr marL="0" indent="0">
              <a:buNone/>
            </a:pPr>
            <a:r>
              <a:rPr lang="en-US" sz="2400" dirty="0" smtClean="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فى </a:t>
            </a:r>
            <a:r>
              <a:rPr lang="ar-SA" sz="2400" dirty="0">
                <a:latin typeface="Traditional Arabic" panose="02020603050405020304" pitchFamily="18" charset="-78"/>
                <a:cs typeface="Traditional Arabic" panose="02020603050405020304" pitchFamily="18" charset="-78"/>
              </a:rPr>
              <a:t>حالة</a:t>
            </a:r>
            <a:r>
              <a:rPr lang="en-US" sz="2400" dirty="0">
                <a:latin typeface="Traditional Arabic" panose="02020603050405020304" pitchFamily="18" charset="-78"/>
                <a:cs typeface="Traditional Arabic" panose="02020603050405020304" pitchFamily="18" charset="-78"/>
              </a:rPr>
              <a:t> PH  </a:t>
            </a:r>
            <a:r>
              <a:rPr lang="ar-SA" sz="2400" dirty="0">
                <a:latin typeface="Traditional Arabic" panose="02020603050405020304" pitchFamily="18" charset="-78"/>
                <a:cs typeface="Traditional Arabic" panose="02020603050405020304" pitchFamily="18" charset="-78"/>
              </a:rPr>
              <a:t>اقل من 5</a:t>
            </a:r>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زيادة حامضية ) يضاف 835كجم </a:t>
            </a:r>
            <a:r>
              <a:rPr lang="ar-SA" sz="2400" dirty="0" smtClean="0">
                <a:latin typeface="Traditional Arabic" panose="02020603050405020304" pitchFamily="18" charset="-78"/>
                <a:cs typeface="Traditional Arabic" panose="02020603050405020304" pitchFamily="18" charset="-78"/>
              </a:rPr>
              <a:t>حجر </a:t>
            </a:r>
            <a:r>
              <a:rPr lang="ar-SA" sz="2400" dirty="0">
                <a:latin typeface="Traditional Arabic" panose="02020603050405020304" pitchFamily="18" charset="-78"/>
                <a:cs typeface="Traditional Arabic" panose="02020603050405020304" pitchFamily="18" charset="-78"/>
              </a:rPr>
              <a:t>جيرى / فدان </a:t>
            </a:r>
            <a:endParaRPr lang="en-US" sz="2400" dirty="0" smtClean="0">
              <a:latin typeface="Traditional Arabic" panose="02020603050405020304" pitchFamily="18" charset="-78"/>
              <a:cs typeface="Traditional Arabic" panose="02020603050405020304" pitchFamily="18" charset="-78"/>
            </a:endParaRPr>
          </a:p>
          <a:p>
            <a:pPr marL="0" indent="0">
              <a:buNone/>
            </a:pPr>
            <a:r>
              <a:rPr lang="en-US" sz="2400" dirty="0">
                <a:latin typeface="Traditional Arabic" panose="02020603050405020304" pitchFamily="18" charset="-78"/>
                <a:cs typeface="Traditional Arabic" panose="02020603050405020304" pitchFamily="18" charset="-78"/>
              </a:rPr>
              <a:t>	</a:t>
            </a:r>
            <a:r>
              <a:rPr lang="ar-SA" sz="2400" dirty="0" smtClean="0">
                <a:latin typeface="Traditional Arabic" panose="02020603050405020304" pitchFamily="18" charset="-78"/>
                <a:cs typeface="Traditional Arabic" panose="02020603050405020304" pitchFamily="18" charset="-78"/>
              </a:rPr>
              <a:t>تزداد </a:t>
            </a:r>
            <a:r>
              <a:rPr lang="ar-SA" sz="2400" dirty="0">
                <a:latin typeface="Traditional Arabic" panose="02020603050405020304" pitchFamily="18" charset="-78"/>
                <a:cs typeface="Traditional Arabic" panose="02020603050405020304" pitchFamily="18" charset="-78"/>
              </a:rPr>
              <a:t>الى 2500 كجم / فدان عندما يكون</a:t>
            </a:r>
            <a:r>
              <a:rPr lang="en-US" sz="2400" dirty="0">
                <a:latin typeface="Traditional Arabic" panose="02020603050405020304" pitchFamily="18" charset="-78"/>
                <a:cs typeface="Traditional Arabic" panose="02020603050405020304" pitchFamily="18" charset="-78"/>
              </a:rPr>
              <a:t> PH 4 . </a:t>
            </a:r>
            <a:endParaRPr lang="ar-EG" sz="2400" dirty="0" smtClean="0">
              <a:latin typeface="Traditional Arabic" panose="02020603050405020304" pitchFamily="18" charset="-78"/>
              <a:cs typeface="Traditional Arabic" panose="02020603050405020304" pitchFamily="18" charset="-78"/>
            </a:endParaRPr>
          </a:p>
          <a:p>
            <a:pPr marL="0" indent="0">
              <a:buNone/>
            </a:pPr>
            <a:endParaRPr lang="en-US" sz="2400" dirty="0">
              <a:latin typeface="Traditional Arabic" panose="02020603050405020304" pitchFamily="18" charset="-78"/>
              <a:cs typeface="Traditional Arabic" panose="02020603050405020304" pitchFamily="18" charset="-78"/>
            </a:endParaRPr>
          </a:p>
          <a:p>
            <a:pPr>
              <a:buNone/>
            </a:pPr>
            <a:r>
              <a:rPr lang="en-US" sz="2400" b="1" u="sng" dirty="0">
                <a:latin typeface="Traditional Arabic" panose="02020603050405020304" pitchFamily="18" charset="-78"/>
                <a:cs typeface="Traditional Arabic" panose="02020603050405020304" pitchFamily="18" charset="-78"/>
              </a:rPr>
              <a:t>·</a:t>
            </a:r>
            <a:r>
              <a:rPr lang="ar-SA" sz="2400" b="1" u="sng" dirty="0">
                <a:latin typeface="Traditional Arabic" panose="02020603050405020304" pitchFamily="18" charset="-78"/>
                <a:cs typeface="Traditional Arabic" panose="02020603050405020304" pitchFamily="18" charset="-78"/>
              </a:rPr>
              <a:t>كيفية معالجة ارتفاع درجة</a:t>
            </a:r>
            <a:r>
              <a:rPr lang="en-US" sz="2400" b="1" u="sng" dirty="0">
                <a:latin typeface="Traditional Arabic" panose="02020603050405020304" pitchFamily="18" charset="-78"/>
                <a:cs typeface="Traditional Arabic" panose="02020603050405020304" pitchFamily="18" charset="-78"/>
              </a:rPr>
              <a:t> PH  </a:t>
            </a:r>
          </a:p>
          <a:p>
            <a:pPr>
              <a:buNone/>
            </a:pPr>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تسميد </a:t>
            </a:r>
            <a:r>
              <a:rPr lang="ar-SA" sz="2400" dirty="0" err="1">
                <a:latin typeface="Traditional Arabic" panose="02020603050405020304" pitchFamily="18" charset="-78"/>
                <a:cs typeface="Traditional Arabic" panose="02020603050405020304" pitchFamily="18" charset="-78"/>
              </a:rPr>
              <a:t>الاحواض</a:t>
            </a:r>
            <a:r>
              <a:rPr lang="ar-SA" sz="2400" dirty="0">
                <a:latin typeface="Traditional Arabic" panose="02020603050405020304" pitchFamily="18" charset="-78"/>
                <a:cs typeface="Traditional Arabic" panose="02020603050405020304" pitchFamily="18" charset="-78"/>
              </a:rPr>
              <a:t> بكبريتات </a:t>
            </a:r>
            <a:r>
              <a:rPr lang="ar-SA" sz="2400" dirty="0" err="1">
                <a:latin typeface="Traditional Arabic" panose="02020603050405020304" pitchFamily="18" charset="-78"/>
                <a:cs typeface="Traditional Arabic" panose="02020603050405020304" pitchFamily="18" charset="-78"/>
              </a:rPr>
              <a:t>أمونيوم</a:t>
            </a:r>
            <a:r>
              <a:rPr lang="ar-SA" sz="2400" dirty="0">
                <a:latin typeface="Traditional Arabic" panose="02020603050405020304" pitchFamily="18" charset="-78"/>
                <a:cs typeface="Traditional Arabic" panose="02020603050405020304" pitchFamily="18" charset="-78"/>
              </a:rPr>
              <a:t> بمقدار 47 كجم / فدان طوال موسم التربية مع استمرار قياس</a:t>
            </a:r>
            <a:r>
              <a:rPr lang="en-US" sz="2400" dirty="0">
                <a:latin typeface="Traditional Arabic" panose="02020603050405020304" pitchFamily="18" charset="-78"/>
                <a:cs typeface="Traditional Arabic" panose="02020603050405020304" pitchFamily="18" charset="-78"/>
              </a:rPr>
              <a:t> PH  </a:t>
            </a:r>
            <a:r>
              <a:rPr lang="ar-SA" sz="2400" dirty="0">
                <a:latin typeface="Traditional Arabic" panose="02020603050405020304" pitchFamily="18" charset="-78"/>
                <a:cs typeface="Traditional Arabic" panose="02020603050405020304" pitchFamily="18" charset="-78"/>
              </a:rPr>
              <a:t>للوصول </a:t>
            </a:r>
            <a:r>
              <a:rPr lang="ar-SA" sz="2400" dirty="0" err="1">
                <a:latin typeface="Traditional Arabic" panose="02020603050405020304" pitchFamily="18" charset="-78"/>
                <a:cs typeface="Traditional Arabic" panose="02020603050405020304" pitchFamily="18" charset="-78"/>
              </a:rPr>
              <a:t>الى</a:t>
            </a:r>
            <a:r>
              <a:rPr lang="ar-SA" sz="2400" dirty="0">
                <a:latin typeface="Traditional Arabic" panose="02020603050405020304" pitchFamily="18" charset="-78"/>
                <a:cs typeface="Traditional Arabic" panose="02020603050405020304" pitchFamily="18" charset="-78"/>
              </a:rPr>
              <a:t> الدرجة المطلوبة</a:t>
            </a:r>
            <a:r>
              <a:rPr lang="en-US" sz="2400" dirty="0">
                <a:latin typeface="Traditional Arabic" panose="02020603050405020304" pitchFamily="18" charset="-78"/>
                <a:cs typeface="Traditional Arabic" panose="02020603050405020304" pitchFamily="18" charset="-78"/>
              </a:rPr>
              <a:t> . </a:t>
            </a:r>
          </a:p>
          <a:p>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إضافة كبريتات الامونيوم </a:t>
            </a:r>
            <a:r>
              <a:rPr lang="ar-SA" sz="2400" dirty="0" smtClean="0">
                <a:latin typeface="Traditional Arabic" panose="02020603050405020304" pitchFamily="18" charset="-78"/>
                <a:cs typeface="Traditional Arabic" panose="02020603050405020304" pitchFamily="18" charset="-78"/>
              </a:rPr>
              <a:t>ح</a:t>
            </a:r>
            <a:r>
              <a:rPr lang="ar-EG" sz="2400" dirty="0" smtClean="0">
                <a:latin typeface="Traditional Arabic" panose="02020603050405020304" pitchFamily="18" charset="-78"/>
                <a:cs typeface="Traditional Arabic" panose="02020603050405020304" pitchFamily="18" charset="-78"/>
              </a:rPr>
              <a:t>ي</a:t>
            </a:r>
            <a:r>
              <a:rPr lang="ar-SA" sz="2400" dirty="0" smtClean="0">
                <a:latin typeface="Traditional Arabic" panose="02020603050405020304" pitchFamily="18" charset="-78"/>
                <a:cs typeface="Traditional Arabic" panose="02020603050405020304" pitchFamily="18" charset="-78"/>
              </a:rPr>
              <a:t>ث </a:t>
            </a:r>
            <a:r>
              <a:rPr lang="ar-SA" sz="2400" dirty="0">
                <a:latin typeface="Traditional Arabic" panose="02020603050405020304" pitchFamily="18" charset="-78"/>
                <a:cs typeface="Traditional Arabic" panose="02020603050405020304" pitchFamily="18" charset="-78"/>
              </a:rPr>
              <a:t>تتحد مع الماء وتكون حمض خفيف وينتج هيدروجين الذى يقلل من ارتفاع</a:t>
            </a:r>
            <a:r>
              <a:rPr lang="en-US" sz="2400" dirty="0">
                <a:latin typeface="Traditional Arabic" panose="02020603050405020304" pitchFamily="18" charset="-78"/>
                <a:cs typeface="Traditional Arabic" panose="02020603050405020304" pitchFamily="18" charset="-78"/>
              </a:rPr>
              <a:t> PH  .</a:t>
            </a:r>
          </a:p>
          <a:p>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إضافة كبريتات الكالسيوم ( </a:t>
            </a:r>
            <a:r>
              <a:rPr lang="ar-SA" sz="2400" dirty="0" smtClean="0">
                <a:latin typeface="Traditional Arabic" panose="02020603050405020304" pitchFamily="18" charset="-78"/>
                <a:cs typeface="Traditional Arabic" panose="02020603050405020304" pitchFamily="18" charset="-78"/>
              </a:rPr>
              <a:t>الجبس</a:t>
            </a:r>
            <a:r>
              <a:rPr lang="ar-EG" sz="2400" dirty="0" smtClean="0">
                <a:latin typeface="Traditional Arabic" panose="02020603050405020304" pitchFamily="18" charset="-78"/>
                <a:cs typeface="Traditional Arabic" panose="02020603050405020304" pitchFamily="18" charset="-78"/>
              </a:rPr>
              <a:t> الزراعى</a:t>
            </a:r>
            <a:r>
              <a:rPr lang="ar-SA"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 حيث يتفاعل مع الماء وينتج هيدروجين يقلل من ارتفاع</a:t>
            </a:r>
            <a:r>
              <a:rPr lang="en-US" sz="2400" dirty="0">
                <a:latin typeface="Traditional Arabic" panose="02020603050405020304" pitchFamily="18" charset="-78"/>
                <a:cs typeface="Traditional Arabic" panose="02020603050405020304" pitchFamily="18" charset="-78"/>
              </a:rPr>
              <a:t> </a:t>
            </a:r>
            <a:r>
              <a:rPr lang="en-US" sz="1600" dirty="0" smtClean="0"/>
              <a:t>PH </a:t>
            </a:r>
          </a:p>
          <a:p>
            <a:pPr>
              <a:buNone/>
            </a:pPr>
            <a:endParaRPr lang="ar-EG" sz="1600" dirty="0"/>
          </a:p>
        </p:txBody>
      </p:sp>
    </p:spTree>
    <p:extLst>
      <p:ext uri="{BB962C8B-B14F-4D97-AF65-F5344CB8AC3E}">
        <p14:creationId xmlns:p14="http://schemas.microsoft.com/office/powerpoint/2010/main" val="26461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p:cTn id="29"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p:cTn id="45"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47"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48" dur="1000"/>
                                        <p:tgtEl>
                                          <p:spTgt spid="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 calcmode="lin" valueType="num">
                                      <p:cBhvr>
                                        <p:cTn id="53"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4"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55"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56" dur="1000"/>
                                        <p:tgtEl>
                                          <p:spTgt spid="2">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p:cTn id="61"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2"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63"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64"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323528" y="1582341"/>
            <a:ext cx="8568952" cy="2677656"/>
          </a:xfrm>
          <a:prstGeom prst="rect">
            <a:avLst/>
          </a:prstGeom>
        </p:spPr>
        <p:txBody>
          <a:bodyPr wrap="square">
            <a:spAutoFit/>
          </a:bodyPr>
          <a:lstStyle/>
          <a:p>
            <a:r>
              <a:rPr lang="en-US" sz="2400" b="1" u="sng" dirty="0">
                <a:latin typeface="Traditional Arabic" panose="02020603050405020304" pitchFamily="18" charset="-78"/>
                <a:cs typeface="Traditional Arabic" panose="02020603050405020304" pitchFamily="18" charset="-78"/>
              </a:rPr>
              <a:t> </a:t>
            </a:r>
            <a:r>
              <a:rPr lang="ar-SA" sz="2400" b="1" u="sng" dirty="0">
                <a:latin typeface="Traditional Arabic" panose="02020603050405020304" pitchFamily="18" charset="-78"/>
                <a:cs typeface="Traditional Arabic" panose="02020603050405020304" pitchFamily="18" charset="-78"/>
              </a:rPr>
              <a:t>درجة عسر الماء</a:t>
            </a:r>
            <a:r>
              <a:rPr lang="en-US" sz="2400" b="1" u="sng" dirty="0">
                <a:latin typeface="Traditional Arabic" panose="02020603050405020304" pitchFamily="18" charset="-78"/>
                <a:cs typeface="Traditional Arabic" panose="02020603050405020304" pitchFamily="18" charset="-78"/>
              </a:rPr>
              <a:t> :</a:t>
            </a: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هي مقياس لتركيزات أيونات الكالسيوم والماغنسيوم، فالماء يكون ماء عسر عندما يحتوى على كثير من هذه الأيونات، كما يرتبط أيضاً وبشكل كبير بدرجة الحموضة والقلوية، حيث تتأثر معدلات كل منهما بإضافة الجير (عملية التجيير</a:t>
            </a:r>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 ويقدر الخبراء أفضل معدل نمو الأسماك بين 50 – 300 جزء / مليون</a:t>
            </a:r>
            <a:r>
              <a:rPr lang="en-US" sz="2400" dirty="0">
                <a:latin typeface="Traditional Arabic" panose="02020603050405020304" pitchFamily="18" charset="-78"/>
                <a:cs typeface="Traditional Arabic" panose="02020603050405020304" pitchFamily="18" charset="-78"/>
              </a:rPr>
              <a:t> .</a:t>
            </a:r>
            <a:br>
              <a:rPr lang="en-US" sz="2400" dirty="0">
                <a:latin typeface="Traditional Arabic" panose="02020603050405020304" pitchFamily="18" charset="-78"/>
                <a:cs typeface="Traditional Arabic" panose="02020603050405020304" pitchFamily="18" charset="-78"/>
              </a:rPr>
            </a:b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smtClean="0">
                <a:latin typeface="Traditional Arabic" panose="02020603050405020304" pitchFamily="18" charset="-78"/>
                <a:cs typeface="Traditional Arabic" panose="02020603050405020304" pitchFamily="18" charset="-78"/>
              </a:rPr>
              <a:t>جميع </a:t>
            </a:r>
            <a:r>
              <a:rPr lang="ar-SA" sz="2400" dirty="0">
                <a:latin typeface="Traditional Arabic" panose="02020603050405020304" pitchFamily="18" charset="-78"/>
                <a:cs typeface="Traditional Arabic" panose="02020603050405020304" pitchFamily="18" charset="-78"/>
              </a:rPr>
              <a:t>محافظات مصر تقريباً تعانى من ارتفاع معدلات العسر بها، وبخاصة محافظة كفر </a:t>
            </a:r>
            <a:r>
              <a:rPr lang="ar-SA" sz="2400" dirty="0" smtClean="0">
                <a:latin typeface="Traditional Arabic" panose="02020603050405020304" pitchFamily="18" charset="-78"/>
                <a:cs typeface="Traditional Arabic" panose="02020603050405020304" pitchFamily="18" charset="-78"/>
              </a:rPr>
              <a:t>الشيخ</a:t>
            </a:r>
            <a:r>
              <a:rPr lang="en-US" dirty="0" smtClean="0"/>
              <a:t>.</a:t>
            </a:r>
            <a:endParaRPr lang="en-US" dirty="0"/>
          </a:p>
        </p:txBody>
      </p:sp>
    </p:spTree>
    <p:extLst>
      <p:ext uri="{BB962C8B-B14F-4D97-AF65-F5344CB8AC3E}">
        <p14:creationId xmlns:p14="http://schemas.microsoft.com/office/powerpoint/2010/main" val="338601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467544" y="830317"/>
            <a:ext cx="8352928" cy="4893647"/>
          </a:xfrm>
          <a:prstGeom prst="rect">
            <a:avLst/>
          </a:prstGeom>
        </p:spPr>
        <p:txBody>
          <a:bodyPr wrap="square">
            <a:spAutoFit/>
          </a:bodyPr>
          <a:lstStyle/>
          <a:p>
            <a:r>
              <a:rPr lang="ar-EG" sz="2400" b="1" u="sng" dirty="0">
                <a:latin typeface="Traditional Arabic" panose="02020603050405020304" pitchFamily="18" charset="-78"/>
                <a:cs typeface="Traditional Arabic" panose="02020603050405020304" pitchFamily="18" charset="-78"/>
              </a:rPr>
              <a:t>اهمية المياه العسر :</a:t>
            </a:r>
            <a:endParaRPr lang="en-US" sz="2400" b="1" u="sng"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المياه العسر مهمة للاستزراع السمكى </a:t>
            </a:r>
            <a:r>
              <a:rPr lang="ar-EG" sz="2400" dirty="0" smtClean="0">
                <a:latin typeface="Traditional Arabic" panose="02020603050405020304" pitchFamily="18" charset="-78"/>
                <a:cs typeface="Traditional Arabic" panose="02020603050405020304" pitchFamily="18" charset="-78"/>
              </a:rPr>
              <a:t>:</a:t>
            </a:r>
          </a:p>
          <a:p>
            <a:pPr lvl="0"/>
            <a:r>
              <a:rPr lang="ar-EG" sz="2400" dirty="0" smtClean="0">
                <a:latin typeface="Traditional Arabic" panose="02020603050405020304" pitchFamily="18" charset="-78"/>
                <a:cs typeface="Traditional Arabic" panose="02020603050405020304" pitchFamily="18" charset="-78"/>
              </a:rPr>
              <a:t>الكالسيوم </a:t>
            </a:r>
            <a:r>
              <a:rPr lang="ar-EG" sz="2400" dirty="0">
                <a:latin typeface="Traditional Arabic" panose="02020603050405020304" pitchFamily="18" charset="-78"/>
                <a:cs typeface="Traditional Arabic" panose="02020603050405020304" pitchFamily="18" charset="-78"/>
              </a:rPr>
              <a:t>والماغنسيوم اساسيان للعمليات الحيوية للاسماك حيث تدخل </a:t>
            </a:r>
            <a:r>
              <a:rPr lang="ar-EG" sz="2400" dirty="0" smtClean="0">
                <a:latin typeface="Traditional Arabic" panose="02020603050405020304" pitchFamily="18" charset="-78"/>
                <a:cs typeface="Traditional Arabic" panose="02020603050405020304" pitchFamily="18" charset="-78"/>
              </a:rPr>
              <a:t>فى </a:t>
            </a:r>
            <a:r>
              <a:rPr lang="ar-EG" sz="2400" dirty="0">
                <a:latin typeface="Traditional Arabic" panose="02020603050405020304" pitchFamily="18" charset="-78"/>
                <a:cs typeface="Traditional Arabic" panose="02020603050405020304" pitchFamily="18" charset="-78"/>
              </a:rPr>
              <a:t>تكوين العظام والقشور التى تغطى الجسم كما ان لها علاقة بتفاعلات التمثيل الغذائى وتجلط الدم </a:t>
            </a:r>
            <a:endParaRPr lang="en-US" sz="2400" dirty="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يعتبر </a:t>
            </a:r>
            <a:r>
              <a:rPr lang="ar-EG" sz="2400" dirty="0">
                <a:latin typeface="Traditional Arabic" panose="02020603050405020304" pitchFamily="18" charset="-78"/>
                <a:cs typeface="Traditional Arabic" panose="02020603050405020304" pitchFamily="18" charset="-78"/>
              </a:rPr>
              <a:t>الكالسيوم من اهم الاملاح المطلوبه للاسماك حيث ان تواجده بصورة حرة ( ايونيه) فى المياه يعمل على تقليل الفاقد من الاملاح الاخرى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وجود الكالسيوم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المياه يساعد على قيام الاسماك بامتصاص املاح الصوديوم والبوتاسيوم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ان املاح الصوديوم والبوتاسيوم ذات اهمية كبيرة لعمل القلب </a:t>
            </a:r>
            <a:r>
              <a:rPr lang="ar-EG" sz="2400" dirty="0" smtClean="0">
                <a:latin typeface="Traditional Arabic" panose="02020603050405020304" pitchFamily="18" charset="-78"/>
                <a:cs typeface="Traditional Arabic" panose="02020603050405020304" pitchFamily="18" charset="-78"/>
              </a:rPr>
              <a:t>والاعصاب </a:t>
            </a:r>
            <a:r>
              <a:rPr lang="ar-EG" sz="2400" dirty="0">
                <a:latin typeface="Traditional Arabic" panose="02020603050405020304" pitchFamily="18" charset="-78"/>
                <a:cs typeface="Traditional Arabic" panose="02020603050405020304" pitchFamily="18" charset="-78"/>
              </a:rPr>
              <a:t>والعضلات </a:t>
            </a:r>
            <a:endParaRPr lang="en-US" sz="2400" dirty="0">
              <a:latin typeface="Traditional Arabic" panose="02020603050405020304" pitchFamily="18" charset="-78"/>
              <a:cs typeface="Traditional Arabic" panose="02020603050405020304" pitchFamily="18" charset="-78"/>
            </a:endParaRPr>
          </a:p>
          <a:p>
            <a:pPr lvl="0"/>
            <a:endParaRPr lang="ar-EG" sz="2400" dirty="0" smtClean="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المدى </a:t>
            </a:r>
            <a:r>
              <a:rPr lang="ar-EG" sz="2400" dirty="0">
                <a:latin typeface="Traditional Arabic" panose="02020603050405020304" pitchFamily="18" charset="-78"/>
                <a:cs typeface="Traditional Arabic" panose="02020603050405020304" pitchFamily="18" charset="-78"/>
              </a:rPr>
              <a:t>المناسب للكالسيوم الحر فى مياه الحوض السمكى 25 – 100 ملجرام فى اللتر اى عسر المياه يكون 63 – 250 ملجرام فى اللتر كربونات كالسيوم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ان تركيز الكالسيوم </a:t>
            </a:r>
            <a:r>
              <a:rPr lang="ar-EG" sz="2400" dirty="0" err="1">
                <a:latin typeface="Traditional Arabic" panose="02020603050405020304" pitchFamily="18" charset="-78"/>
                <a:cs typeface="Traditional Arabic" panose="02020603050405020304" pitchFamily="18" charset="-78"/>
              </a:rPr>
              <a:t>الطبيعى</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دم الاسماك 100 </a:t>
            </a:r>
            <a:r>
              <a:rPr lang="ar-EG" sz="2400" dirty="0" err="1">
                <a:latin typeface="Traditional Arabic" panose="02020603050405020304" pitchFamily="18" charset="-78"/>
                <a:cs typeface="Traditional Arabic" panose="02020603050405020304" pitchFamily="18" charset="-78"/>
              </a:rPr>
              <a:t>ملجرام</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اللتر وهو يقابل قيمة للعسر 250 </a:t>
            </a:r>
            <a:r>
              <a:rPr lang="ar-EG" sz="2400" dirty="0" err="1">
                <a:latin typeface="Traditional Arabic" panose="02020603050405020304" pitchFamily="18" charset="-78"/>
                <a:cs typeface="Traditional Arabic" panose="02020603050405020304" pitchFamily="18" charset="-78"/>
              </a:rPr>
              <a:t>ملجرام</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اللتر كربونات كالسيوم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263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539552" y="1443841"/>
            <a:ext cx="8064896" cy="4062651"/>
          </a:xfrm>
          <a:prstGeom prst="rect">
            <a:avLst/>
          </a:prstGeom>
        </p:spPr>
        <p:txBody>
          <a:bodyPr wrap="square">
            <a:spAutoFit/>
          </a:bodyPr>
          <a:lstStyle/>
          <a:p>
            <a:r>
              <a:rPr lang="en-US" b="1" u="sng" dirty="0"/>
              <a:t/>
            </a:r>
            <a:br>
              <a:rPr lang="en-US" b="1" u="sng" dirty="0"/>
            </a:br>
            <a:r>
              <a:rPr lang="en-US" sz="2400" b="1" u="sng" dirty="0">
                <a:latin typeface="Traditional Arabic" panose="02020603050405020304" pitchFamily="18" charset="-78"/>
                <a:cs typeface="Traditional Arabic" panose="02020603050405020304" pitchFamily="18" charset="-78"/>
              </a:rPr>
              <a:t> </a:t>
            </a:r>
            <a:r>
              <a:rPr lang="ar-SA" sz="2400" b="1" u="sng" dirty="0">
                <a:latin typeface="Traditional Arabic" panose="02020603050405020304" pitchFamily="18" charset="-78"/>
                <a:cs typeface="Traditional Arabic" panose="02020603050405020304" pitchFamily="18" charset="-78"/>
              </a:rPr>
              <a:t>ثاني أكسيد الكربون</a:t>
            </a:r>
            <a:r>
              <a:rPr lang="en-US" sz="2400" b="1" u="sng"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ربما لا يصبح ارتفاع نسبة ثاني أكسيد الكربون في الماء مشكلة في حال إذا ما كانت هناك وفرة من الأكسجين، فقد تحتمل بعض أسماك </a:t>
            </a:r>
            <a:r>
              <a:rPr lang="ar-SA" sz="2400" dirty="0" err="1">
                <a:latin typeface="Traditional Arabic" panose="02020603050405020304" pitchFamily="18" charset="-78"/>
                <a:cs typeface="Traditional Arabic" panose="02020603050405020304" pitchFamily="18" charset="-78"/>
              </a:rPr>
              <a:t>القراميط</a:t>
            </a:r>
            <a:r>
              <a:rPr lang="ar-SA" sz="2400" dirty="0">
                <a:latin typeface="Traditional Arabic" panose="02020603050405020304" pitchFamily="18" charset="-78"/>
                <a:cs typeface="Traditional Arabic" panose="02020603050405020304" pitchFamily="18" charset="-78"/>
              </a:rPr>
              <a:t> نسبة 140 جزء</a:t>
            </a:r>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مليون من ثاني أكسيد الكربون، في حال توافر 10 أجزاء/ مليون جزء من الأكسجين الذائب في الماء، وتسبب زيادة هذا الغاز في الماء وصوله إلى مخ وقلب السمكة مسبباً موتها </a:t>
            </a:r>
            <a:endParaRPr lang="en-US" sz="2400" dirty="0">
              <a:latin typeface="Traditional Arabic" panose="02020603050405020304" pitchFamily="18" charset="-78"/>
              <a:cs typeface="Traditional Arabic" panose="02020603050405020304" pitchFamily="18" charset="-78"/>
            </a:endParaRPr>
          </a:p>
          <a:p>
            <a:r>
              <a:rPr lang="en-US" sz="2400" dirty="0">
                <a:latin typeface="Traditional Arabic" panose="02020603050405020304" pitchFamily="18" charset="-78"/>
                <a:cs typeface="Traditional Arabic" panose="02020603050405020304" pitchFamily="18" charset="-78"/>
              </a:rPr>
              <a:t>.</a:t>
            </a:r>
            <a:br>
              <a:rPr lang="en-US" sz="2400" dirty="0">
                <a:latin typeface="Traditional Arabic" panose="02020603050405020304" pitchFamily="18" charset="-78"/>
                <a:cs typeface="Traditional Arabic" panose="02020603050405020304" pitchFamily="18" charset="-78"/>
              </a:rPr>
            </a:b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ومما يجدر الإشارة إليه ذكره أن مياه الآبار يقل محتواها الأكسجين ويزداد من ثاني أكسيد الكربون، لذا لابد من استخدام مضخات أكسجين لتعديل نسب كل منهما في الماء</a:t>
            </a:r>
            <a:r>
              <a:rPr lang="en-US" dirty="0"/>
              <a:t> .</a:t>
            </a:r>
          </a:p>
        </p:txBody>
      </p:sp>
    </p:spTree>
    <p:extLst>
      <p:ext uri="{BB962C8B-B14F-4D97-AF65-F5344CB8AC3E}">
        <p14:creationId xmlns:p14="http://schemas.microsoft.com/office/powerpoint/2010/main" val="19650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9512" y="839609"/>
            <a:ext cx="8640960" cy="4893647"/>
          </a:xfrm>
          <a:prstGeom prst="rect">
            <a:avLst/>
          </a:prstGeom>
        </p:spPr>
        <p:txBody>
          <a:bodyPr wrap="square">
            <a:spAutoFit/>
          </a:bodyPr>
          <a:lstStyle/>
          <a:p>
            <a:r>
              <a:rPr lang="ar-SA" sz="2400" b="1" u="sng" dirty="0">
                <a:latin typeface="Traditional Arabic" panose="02020603050405020304" pitchFamily="18" charset="-78"/>
                <a:cs typeface="Traditional Arabic" panose="02020603050405020304" pitchFamily="18" charset="-78"/>
              </a:rPr>
              <a:t>درجة ملوحة الماء</a:t>
            </a:r>
            <a:r>
              <a:rPr lang="en-US" sz="2400" b="1" u="sng"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يمكن تعريف الملوحة بأنها كمية الأملاح الذائبة في 1 لتر من المياه، وتقاس الملوحة عن طريق أجهزة علمية خاصة منها جهاز</a:t>
            </a:r>
            <a:r>
              <a:rPr lang="en-US" sz="2400" dirty="0">
                <a:latin typeface="Traditional Arabic" panose="02020603050405020304" pitchFamily="18" charset="-78"/>
                <a:cs typeface="Traditional Arabic" panose="02020603050405020304" pitchFamily="18" charset="-78"/>
              </a:rPr>
              <a:t> ( </a:t>
            </a:r>
            <a:r>
              <a:rPr lang="en-US" sz="2400" dirty="0" err="1">
                <a:latin typeface="Traditional Arabic" panose="02020603050405020304" pitchFamily="18" charset="-78"/>
                <a:cs typeface="Traditional Arabic" panose="02020603050405020304" pitchFamily="18" charset="-78"/>
              </a:rPr>
              <a:t>Salinometer</a:t>
            </a:r>
            <a:r>
              <a:rPr lang="en-US" sz="2400" dirty="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 وتقسم الأسماك إلي ثلاثة أقسام تبعا لمدى تحملها لدرجة الملوحة</a:t>
            </a:r>
            <a:r>
              <a:rPr lang="en-US"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أسماك المياه المالحة</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وهي التي تعيش في مياه البحر، حيث تزيد درجة الملوحة على 30 جزء من الألف</a:t>
            </a:r>
            <a:r>
              <a:rPr lang="en-US" sz="2400"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أسماك المياه العذبة</a:t>
            </a:r>
            <a:r>
              <a:rPr lang="en-US" sz="2400" dirty="0">
                <a:latin typeface="Traditional Arabic" panose="02020603050405020304" pitchFamily="18" charset="-78"/>
                <a:cs typeface="Traditional Arabic" panose="02020603050405020304" pitchFamily="18" charset="-78"/>
              </a:rPr>
              <a:t>:</a:t>
            </a:r>
          </a:p>
          <a:p>
            <a:r>
              <a:rPr lang="ar-SA" sz="2400" dirty="0">
                <a:latin typeface="Traditional Arabic" panose="02020603050405020304" pitchFamily="18" charset="-78"/>
                <a:cs typeface="Traditional Arabic" panose="02020603050405020304" pitchFamily="18" charset="-78"/>
              </a:rPr>
              <a:t>وهي التي تعيش في المياه العذبة والتي لا تزيد ملوحتها على 0.5 جزء من الألف</a:t>
            </a:r>
            <a:r>
              <a:rPr lang="en-US" sz="2400" dirty="0">
                <a:latin typeface="Traditional Arabic" panose="02020603050405020304" pitchFamily="18" charset="-78"/>
                <a:cs typeface="Traditional Arabic" panose="02020603050405020304" pitchFamily="18" charset="-78"/>
              </a:rPr>
              <a:t>.</a:t>
            </a:r>
          </a:p>
          <a:p>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أسماك المياه قليلة الملوحة</a:t>
            </a:r>
            <a:r>
              <a:rPr lang="en-US" sz="2400" dirty="0" smtClean="0">
                <a:latin typeface="Traditional Arabic" panose="02020603050405020304" pitchFamily="18" charset="-78"/>
                <a:cs typeface="Traditional Arabic" panose="02020603050405020304" pitchFamily="18" charset="-78"/>
              </a:rPr>
              <a:t>:</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الشروب</a:t>
            </a:r>
            <a:r>
              <a:rPr lang="en-US" sz="2400" dirty="0">
                <a:latin typeface="Traditional Arabic" panose="02020603050405020304" pitchFamily="18" charset="-78"/>
                <a:cs typeface="Traditional Arabic" panose="02020603050405020304" pitchFamily="18" charset="-78"/>
              </a:rPr>
              <a:t> </a:t>
            </a:r>
            <a:r>
              <a:rPr lang="en-US" sz="2400" dirty="0" err="1">
                <a:latin typeface="Traditional Arabic" panose="02020603050405020304" pitchFamily="18" charset="-78"/>
                <a:cs typeface="Traditional Arabic" panose="02020603050405020304" pitchFamily="18" charset="-78"/>
              </a:rPr>
              <a:t>bracrish</a:t>
            </a:r>
            <a:r>
              <a:rPr lang="en-US" sz="2400" dirty="0">
                <a:latin typeface="Traditional Arabic" panose="02020603050405020304" pitchFamily="18" charset="-78"/>
                <a:cs typeface="Traditional Arabic" panose="02020603050405020304" pitchFamily="18" charset="-78"/>
              </a:rPr>
              <a:t> water fish </a:t>
            </a:r>
            <a:r>
              <a:rPr lang="ar-SA" sz="2400" dirty="0">
                <a:latin typeface="Traditional Arabic" panose="02020603050405020304" pitchFamily="18" charset="-78"/>
                <a:cs typeface="Traditional Arabic" panose="02020603050405020304" pitchFamily="18" charset="-78"/>
              </a:rPr>
              <a:t>وهي التي تعيش في مياه تتراوح ملوحتها ما بين أعلى من 0.5 جزء في الألف إلى أقل من 30 جزء في الألف</a:t>
            </a:r>
            <a:r>
              <a:rPr lang="en-US"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27187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755576" y="1916832"/>
            <a:ext cx="7632848" cy="2816156"/>
          </a:xfrm>
          <a:prstGeom prst="rect">
            <a:avLst/>
          </a:prstGeom>
        </p:spPr>
        <p:txBody>
          <a:bodyPr wrap="square">
            <a:spAutoFit/>
          </a:bodyPr>
          <a:lstStyle/>
          <a:p>
            <a:pPr>
              <a:lnSpc>
                <a:spcPct val="150000"/>
              </a:lnSpc>
            </a:pPr>
            <a:r>
              <a:rPr lang="ar-SA" sz="2400" dirty="0">
                <a:latin typeface="Traditional Arabic" panose="02020603050405020304" pitchFamily="18" charset="-78"/>
                <a:cs typeface="Traditional Arabic" panose="02020603050405020304" pitchFamily="18" charset="-78"/>
              </a:rPr>
              <a:t>وهناك أنواع من الأسماك يمكنها أن تتأقلم على التغير الشديد في ملوحة الماء، أي يمكنها أن تعيش في المياه العذبة وفي المياه المالحة دون أية آثار سلبية على حياتها، ومعظم هذه الأسماك تعتبر من الأسماك المهاجرة من الماء العذب للمياه المالحة أو العكس، ومن هذه الأسماك، أسماك السلمون، وبصفة عامة فإنه يجب أخذ ملوحة الماء في الاعتبار عند إنشاء المزرعة واختيار نوع السمك المناسب لهذه الملوحة</a:t>
            </a:r>
            <a:endParaRPr lang="ar-EG" sz="2400" dirty="0"/>
          </a:p>
        </p:txBody>
      </p:sp>
    </p:spTree>
    <p:extLst>
      <p:ext uri="{BB962C8B-B14F-4D97-AF65-F5344CB8AC3E}">
        <p14:creationId xmlns:p14="http://schemas.microsoft.com/office/powerpoint/2010/main" val="42601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08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518864" y="3799581"/>
            <a:ext cx="8229600" cy="4525963"/>
          </a:xfrm>
        </p:spPr>
        <p:txBody>
          <a:bodyPr/>
          <a:lstStyle/>
          <a:p>
            <a:pPr marL="109728" indent="0" algn="ctr">
              <a:buNone/>
            </a:pPr>
            <a:r>
              <a:rPr lang="ar-EG" sz="3200" b="1" dirty="0" smtClean="0">
                <a:solidFill>
                  <a:schemeClr val="accent2"/>
                </a:solidFill>
              </a:rPr>
              <a:t>دكتور</a:t>
            </a:r>
          </a:p>
          <a:p>
            <a:pPr marL="109728" indent="0" algn="ctr">
              <a:buNone/>
            </a:pPr>
            <a:r>
              <a:rPr lang="ar-EG" sz="4000" b="1" dirty="0" smtClean="0">
                <a:solidFill>
                  <a:schemeClr val="accent2"/>
                </a:solidFill>
              </a:rPr>
              <a:t>شوقى ابراهيم محمد درويش</a:t>
            </a:r>
          </a:p>
          <a:p>
            <a:pPr marL="109728" indent="0" algn="ctr">
              <a:buNone/>
            </a:pPr>
            <a:r>
              <a:rPr lang="ar-EG" sz="3200" b="1" dirty="0" smtClean="0">
                <a:solidFill>
                  <a:schemeClr val="accent2"/>
                </a:solidFill>
              </a:rPr>
              <a:t>باحث بقسم بحوث </a:t>
            </a:r>
            <a:r>
              <a:rPr lang="ar-EG" sz="3200" b="1" dirty="0">
                <a:solidFill>
                  <a:schemeClr val="accent2"/>
                </a:solidFill>
              </a:rPr>
              <a:t>المياة و التربة </a:t>
            </a:r>
            <a:endParaRPr lang="ar-EG" sz="3200" b="1" dirty="0" smtClean="0">
              <a:solidFill>
                <a:schemeClr val="accent2"/>
              </a:solidFill>
            </a:endParaRPr>
          </a:p>
          <a:p>
            <a:pPr marL="109728" indent="0" algn="ctr">
              <a:buNone/>
            </a:pPr>
            <a:r>
              <a:rPr lang="ar-EG" sz="3200" b="1" dirty="0" smtClean="0">
                <a:solidFill>
                  <a:schemeClr val="accent2"/>
                </a:solidFill>
              </a:rPr>
              <a:t>المعمل المركزى لبحوث الثروة السمكية </a:t>
            </a:r>
          </a:p>
          <a:p>
            <a:pPr marL="109728" indent="0" algn="ctr">
              <a:buNone/>
            </a:pPr>
            <a:r>
              <a:rPr lang="ar-EG" sz="3200" b="1" dirty="0" smtClean="0">
                <a:solidFill>
                  <a:schemeClr val="accent2"/>
                </a:solidFill>
              </a:rPr>
              <a:t>وحده بحوث الاسماك بسخا  </a:t>
            </a:r>
          </a:p>
          <a:p>
            <a:pPr marL="109728" indent="0" algn="ctr">
              <a:buNone/>
            </a:pPr>
            <a:endParaRPr lang="ar-EG" dirty="0">
              <a:solidFill>
                <a:schemeClr val="accent2"/>
              </a:solidFill>
            </a:endParaRPr>
          </a:p>
        </p:txBody>
      </p:sp>
    </p:spTree>
    <p:extLst>
      <p:ext uri="{BB962C8B-B14F-4D97-AF65-F5344CB8AC3E}">
        <p14:creationId xmlns:p14="http://schemas.microsoft.com/office/powerpoint/2010/main" val="21046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p:cTn id="36"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 calcmode="lin" valueType="num">
                                      <p:cBhvr>
                                        <p:cTn id="4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51520" y="2413338"/>
            <a:ext cx="8280920" cy="1938992"/>
          </a:xfrm>
          <a:prstGeom prst="rect">
            <a:avLst/>
          </a:prstGeom>
        </p:spPr>
        <p:txBody>
          <a:bodyPr wrap="square">
            <a:spAutoFit/>
          </a:bodyPr>
          <a:lstStyle/>
          <a:p>
            <a:r>
              <a:rPr lang="ar-SA" sz="2400" b="1" u="sng" dirty="0">
                <a:latin typeface="Traditional Arabic" panose="02020603050405020304" pitchFamily="18" charset="-78"/>
                <a:cs typeface="Traditional Arabic" panose="02020603050405020304" pitchFamily="18" charset="-78"/>
              </a:rPr>
              <a:t>المركبات </a:t>
            </a:r>
            <a:r>
              <a:rPr lang="ar-SA" sz="2400" b="1" u="sng" dirty="0" err="1">
                <a:latin typeface="Traditional Arabic" panose="02020603050405020304" pitchFamily="18" charset="-78"/>
                <a:cs typeface="Traditional Arabic" panose="02020603050405020304" pitchFamily="18" charset="-78"/>
              </a:rPr>
              <a:t>النيتروجــينة</a:t>
            </a:r>
            <a:r>
              <a:rPr lang="ar-SA" sz="2400" b="1" u="sng" dirty="0">
                <a:latin typeface="Traditional Arabic" panose="02020603050405020304" pitchFamily="18" charset="-78"/>
                <a:cs typeface="Traditional Arabic" panose="02020603050405020304" pitchFamily="18" charset="-78"/>
              </a:rPr>
              <a:t> : </a:t>
            </a:r>
            <a:endParaRPr lang="en-US" sz="2400" b="1" u="sng"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يعتبر النيتروجين من أهم العناصر التي تدخل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تركيب السلسلة الغذائية ، حيث ترجع أهميته إلى وجوده الأساسي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التركيب الكيميائي للبروتين .</a:t>
            </a:r>
            <a:endParaRPr lang="en-US" sz="2400"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ويوجد النيتروجين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البيئة المائية على عدة صور منها النيتروجين الحر </a:t>
            </a:r>
            <a:r>
              <a:rPr lang="en-US" sz="2400" dirty="0">
                <a:latin typeface="Traditional Arabic" panose="02020603050405020304" pitchFamily="18" charset="-78"/>
                <a:cs typeface="Traditional Arabic" panose="02020603050405020304" pitchFamily="18" charset="-78"/>
              </a:rPr>
              <a:t>N2</a:t>
            </a:r>
            <a:r>
              <a:rPr lang="ar-SA" sz="2400" dirty="0">
                <a:latin typeface="Traditional Arabic" panose="02020603050405020304" pitchFamily="18" charset="-78"/>
                <a:cs typeface="Traditional Arabic" panose="02020603050405020304" pitchFamily="18" charset="-78"/>
              </a:rPr>
              <a:t> ،  والنترات </a:t>
            </a:r>
            <a:r>
              <a:rPr lang="en-US" sz="2400" dirty="0">
                <a:latin typeface="Traditional Arabic" panose="02020603050405020304" pitchFamily="18" charset="-78"/>
                <a:cs typeface="Traditional Arabic" panose="02020603050405020304" pitchFamily="18" charset="-78"/>
              </a:rPr>
              <a:t>NO3</a:t>
            </a:r>
            <a:r>
              <a:rPr lang="ar-SA" sz="2400" dirty="0">
                <a:latin typeface="Traditional Arabic" panose="02020603050405020304" pitchFamily="18" charset="-78"/>
                <a:cs typeface="Traditional Arabic" panose="02020603050405020304" pitchFamily="18" charset="-78"/>
              </a:rPr>
              <a:t>  </a:t>
            </a:r>
            <a:r>
              <a:rPr lang="ar-SA" sz="2400" dirty="0" err="1">
                <a:latin typeface="Traditional Arabic" panose="02020603050405020304" pitchFamily="18" charset="-78"/>
                <a:cs typeface="Traditional Arabic" panose="02020603050405020304" pitchFamily="18" charset="-78"/>
              </a:rPr>
              <a:t>والنيتريت</a:t>
            </a:r>
            <a:r>
              <a:rPr lang="ar-SA" sz="2400" dirty="0">
                <a:latin typeface="Traditional Arabic" panose="02020603050405020304" pitchFamily="18" charset="-78"/>
                <a:cs typeface="Traditional Arabic" panose="02020603050405020304" pitchFamily="18" charset="-78"/>
              </a:rPr>
              <a:t> </a:t>
            </a:r>
            <a:r>
              <a:rPr lang="en-US" sz="2400" dirty="0">
                <a:latin typeface="Traditional Arabic" panose="02020603050405020304" pitchFamily="18" charset="-78"/>
                <a:cs typeface="Traditional Arabic" panose="02020603050405020304" pitchFamily="18" charset="-78"/>
              </a:rPr>
              <a:t>NO2</a:t>
            </a:r>
            <a:r>
              <a:rPr lang="ar-SA" sz="2400" dirty="0">
                <a:latin typeface="Traditional Arabic" panose="02020603050405020304" pitchFamily="18" charset="-78"/>
                <a:cs typeface="Traditional Arabic" panose="02020603050405020304" pitchFamily="18" charset="-78"/>
              </a:rPr>
              <a:t> ، </a:t>
            </a:r>
            <a:r>
              <a:rPr lang="ar-SA" sz="2400" dirty="0" err="1">
                <a:latin typeface="Traditional Arabic" panose="02020603050405020304" pitchFamily="18" charset="-78"/>
                <a:cs typeface="Traditional Arabic" panose="02020603050405020304" pitchFamily="18" charset="-78"/>
              </a:rPr>
              <a:t>الآمونيا</a:t>
            </a:r>
            <a:r>
              <a:rPr lang="ar-SA" sz="2400" dirty="0">
                <a:latin typeface="Traditional Arabic" panose="02020603050405020304" pitchFamily="18" charset="-78"/>
                <a:cs typeface="Traditional Arabic" panose="02020603050405020304" pitchFamily="18" charset="-78"/>
              </a:rPr>
              <a:t> غير </a:t>
            </a:r>
            <a:r>
              <a:rPr lang="ar-SA" sz="2400" dirty="0" err="1">
                <a:latin typeface="Traditional Arabic" panose="02020603050405020304" pitchFamily="18" charset="-78"/>
                <a:cs typeface="Traditional Arabic" panose="02020603050405020304" pitchFamily="18" charset="-78"/>
              </a:rPr>
              <a:t>المتآينة</a:t>
            </a:r>
            <a:r>
              <a:rPr lang="ar-SA" sz="2400" dirty="0">
                <a:latin typeface="Traditional Arabic" panose="02020603050405020304" pitchFamily="18" charset="-78"/>
                <a:cs typeface="Traditional Arabic" panose="02020603050405020304" pitchFamily="18" charset="-78"/>
              </a:rPr>
              <a:t>  </a:t>
            </a:r>
            <a:r>
              <a:rPr lang="en-US" sz="2400" dirty="0">
                <a:latin typeface="Traditional Arabic" panose="02020603050405020304" pitchFamily="18" charset="-78"/>
                <a:cs typeface="Traditional Arabic" panose="02020603050405020304" pitchFamily="18" charset="-78"/>
              </a:rPr>
              <a:t>NH3</a:t>
            </a:r>
            <a:r>
              <a:rPr lang="ar-SA" sz="2400" dirty="0">
                <a:latin typeface="Traditional Arabic" panose="02020603050405020304" pitchFamily="18" charset="-78"/>
                <a:cs typeface="Traditional Arabic" panose="02020603050405020304" pitchFamily="18" charset="-78"/>
              </a:rPr>
              <a:t> ، والأمونيا </a:t>
            </a:r>
            <a:r>
              <a:rPr lang="ar-SA" sz="2400" dirty="0" err="1">
                <a:latin typeface="Traditional Arabic" panose="02020603050405020304" pitchFamily="18" charset="-78"/>
                <a:cs typeface="Traditional Arabic" panose="02020603050405020304" pitchFamily="18" charset="-78"/>
              </a:rPr>
              <a:t>المتآينة</a:t>
            </a:r>
            <a:r>
              <a:rPr lang="ar-SA" sz="2400" dirty="0">
                <a:latin typeface="Traditional Arabic" panose="02020603050405020304" pitchFamily="18" charset="-78"/>
                <a:cs typeface="Traditional Arabic" panose="02020603050405020304" pitchFamily="18" charset="-78"/>
              </a:rPr>
              <a:t> </a:t>
            </a:r>
            <a:r>
              <a:rPr lang="en-US" sz="2400" dirty="0">
                <a:latin typeface="Traditional Arabic" panose="02020603050405020304" pitchFamily="18" charset="-78"/>
                <a:cs typeface="Traditional Arabic" panose="02020603050405020304" pitchFamily="18" charset="-78"/>
              </a:rPr>
              <a:t>NH4</a:t>
            </a:r>
            <a:r>
              <a:rPr lang="ar-SA" sz="2400" dirty="0">
                <a:latin typeface="Traditional Arabic" panose="02020603050405020304" pitchFamily="18" charset="-78"/>
                <a:cs typeface="Traditional Arabic" panose="02020603050405020304" pitchFamily="18" charset="-78"/>
              </a:rPr>
              <a:t>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0611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395536" y="692696"/>
            <a:ext cx="8424936" cy="6001643"/>
          </a:xfrm>
          <a:prstGeom prst="rect">
            <a:avLst/>
          </a:prstGeom>
        </p:spPr>
        <p:txBody>
          <a:bodyPr wrap="square">
            <a:spAutoFit/>
          </a:bodyPr>
          <a:lstStyle/>
          <a:p>
            <a:r>
              <a:rPr lang="ar-SA" sz="2400" b="1" u="sng" dirty="0">
                <a:latin typeface="Traditional Arabic" panose="02020603050405020304" pitchFamily="18" charset="-78"/>
                <a:cs typeface="Traditional Arabic" panose="02020603050405020304" pitchFamily="18" charset="-78"/>
              </a:rPr>
              <a:t>الامونيا </a:t>
            </a:r>
            <a:r>
              <a:rPr lang="en-US" sz="2400" b="1" u="sng" dirty="0">
                <a:latin typeface="Traditional Arabic" panose="02020603050405020304" pitchFamily="18" charset="-78"/>
                <a:cs typeface="Traditional Arabic" panose="02020603050405020304" pitchFamily="18" charset="-78"/>
              </a:rPr>
              <a:t>Ammonia</a:t>
            </a:r>
            <a:r>
              <a:rPr lang="ar-SA" sz="2400" b="1" u="sng" dirty="0">
                <a:latin typeface="Traditional Arabic" panose="02020603050405020304" pitchFamily="18" charset="-78"/>
                <a:cs typeface="Traditional Arabic" panose="02020603050405020304" pitchFamily="18" charset="-78"/>
              </a:rPr>
              <a:t> :</a:t>
            </a:r>
            <a:endParaRPr lang="en-US" sz="2400" b="1" u="sng" dirty="0">
              <a:latin typeface="Traditional Arabic" panose="02020603050405020304" pitchFamily="18" charset="-78"/>
              <a:cs typeface="Traditional Arabic" panose="02020603050405020304" pitchFamily="18" charset="-78"/>
            </a:endParaRPr>
          </a:p>
          <a:p>
            <a:r>
              <a:rPr lang="ar-SA" sz="2400" dirty="0">
                <a:latin typeface="Traditional Arabic" panose="02020603050405020304" pitchFamily="18" charset="-78"/>
                <a:cs typeface="Traditional Arabic" panose="02020603050405020304" pitchFamily="18" charset="-78"/>
              </a:rPr>
              <a:t>تعتبر الأمونيا من المركبات غير المرغوبة </a:t>
            </a:r>
            <a:r>
              <a:rPr lang="ar-SA" sz="2400" dirty="0" err="1">
                <a:latin typeface="Traditional Arabic" panose="02020603050405020304" pitchFamily="18" charset="-78"/>
                <a:cs typeface="Traditional Arabic" panose="02020603050405020304" pitchFamily="18" charset="-78"/>
              </a:rPr>
              <a:t>فى</a:t>
            </a:r>
            <a:r>
              <a:rPr lang="ar-SA" sz="2400" dirty="0">
                <a:latin typeface="Traditional Arabic" panose="02020603050405020304" pitchFamily="18" charset="-78"/>
                <a:cs typeface="Traditional Arabic" panose="02020603050405020304" pitchFamily="18" charset="-78"/>
              </a:rPr>
              <a:t> البيئة المائية </a:t>
            </a:r>
            <a:endParaRPr lang="ar-EG" sz="2400" dirty="0" smtClean="0">
              <a:latin typeface="Traditional Arabic" panose="02020603050405020304" pitchFamily="18" charset="-78"/>
              <a:cs typeface="Traditional Arabic" panose="02020603050405020304" pitchFamily="18" charset="-78"/>
            </a:endParaRPr>
          </a:p>
          <a:p>
            <a:r>
              <a:rPr lang="ar-EG" sz="2400" dirty="0" smtClean="0">
                <a:latin typeface="Traditional Arabic" panose="02020603050405020304" pitchFamily="18" charset="-78"/>
                <a:cs typeface="Traditional Arabic" panose="02020603050405020304" pitchFamily="18" charset="-78"/>
              </a:rPr>
              <a:t>تتكون </a:t>
            </a:r>
            <a:r>
              <a:rPr lang="ar-EG" sz="2400" dirty="0">
                <a:latin typeface="Traditional Arabic" panose="02020603050405020304" pitchFamily="18" charset="-78"/>
                <a:cs typeface="Traditional Arabic" panose="02020603050405020304" pitchFamily="18" charset="-78"/>
              </a:rPr>
              <a:t>الامونيا في مياه الأحواض الترابية من مصدرين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عن طريق الأسماك التي تطردها من جسمها كنتيجة نهائية لتكسير وهضم البروتين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عن طريق البكتريا كنتيجة لعملية تحليل البكتريا للمواد العضوية وفضلات الغذاء والطحالب والنباتات المائية </a:t>
            </a:r>
            <a:r>
              <a:rPr lang="ar-EG" sz="2400" dirty="0" smtClean="0">
                <a:latin typeface="Traditional Arabic" panose="02020603050405020304" pitchFamily="18" charset="-78"/>
                <a:cs typeface="Traditional Arabic" panose="02020603050405020304" pitchFamily="18" charset="-78"/>
              </a:rPr>
              <a:t>الميتة.</a:t>
            </a:r>
          </a:p>
          <a:p>
            <a:pPr lvl="0"/>
            <a:endParaRPr lang="en-US" sz="2400" dirty="0">
              <a:latin typeface="Traditional Arabic" panose="02020603050405020304" pitchFamily="18" charset="-78"/>
              <a:cs typeface="Traditional Arabic" panose="02020603050405020304" pitchFamily="18" charset="-78"/>
            </a:endParaRPr>
          </a:p>
          <a:p>
            <a:r>
              <a:rPr lang="ar-EG" sz="2400" dirty="0">
                <a:latin typeface="Traditional Arabic" panose="02020603050405020304" pitchFamily="18" charset="-78"/>
                <a:cs typeface="Traditional Arabic" panose="02020603050405020304" pitchFamily="18" charset="-78"/>
              </a:rPr>
              <a:t>الامونيا الكلية </a:t>
            </a:r>
            <a:r>
              <a:rPr lang="en-US" sz="2400" dirty="0">
                <a:latin typeface="Traditional Arabic" panose="02020603050405020304" pitchFamily="18" charset="-78"/>
                <a:cs typeface="Traditional Arabic" panose="02020603050405020304" pitchFamily="18" charset="-78"/>
              </a:rPr>
              <a:t>Total </a:t>
            </a:r>
            <a:r>
              <a:rPr lang="en-US" sz="2400" dirty="0" err="1">
                <a:latin typeface="Traditional Arabic" panose="02020603050405020304" pitchFamily="18" charset="-78"/>
                <a:cs typeface="Traditional Arabic" panose="02020603050405020304" pitchFamily="18" charset="-78"/>
              </a:rPr>
              <a:t>ammonina</a:t>
            </a:r>
            <a:r>
              <a:rPr lang="en-US" sz="2400" dirty="0">
                <a:latin typeface="Traditional Arabic" panose="02020603050405020304" pitchFamily="18" charset="-78"/>
                <a:cs typeface="Traditional Arabic" panose="02020603050405020304" pitchFamily="18" charset="-78"/>
              </a:rPr>
              <a:t> nitrogen </a:t>
            </a:r>
            <a:r>
              <a:rPr lang="ar-EG" sz="2400" dirty="0">
                <a:latin typeface="Traditional Arabic" panose="02020603050405020304" pitchFamily="18" charset="-78"/>
                <a:cs typeface="Traditional Arabic" panose="02020603050405020304" pitchFamily="18" charset="-78"/>
              </a:rPr>
              <a:t> </a:t>
            </a:r>
            <a:r>
              <a:rPr lang="ar-EG" sz="2400" dirty="0" smtClean="0">
                <a:latin typeface="Traditional Arabic" panose="02020603050405020304" pitchFamily="18" charset="-78"/>
                <a:cs typeface="Traditional Arabic" panose="02020603050405020304" pitchFamily="18" charset="-78"/>
              </a:rPr>
              <a:t>تشتمل </a:t>
            </a:r>
            <a:r>
              <a:rPr lang="ar-EG" sz="2400" dirty="0">
                <a:latin typeface="Traditional Arabic" panose="02020603050405020304" pitchFamily="18" charset="-78"/>
                <a:cs typeface="Traditional Arabic" panose="02020603050405020304" pitchFamily="18" charset="-78"/>
              </a:rPr>
              <a:t>على شكلين </a:t>
            </a:r>
            <a:r>
              <a:rPr lang="ar-EG"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الشكل غير المتأين </a:t>
            </a:r>
            <a:r>
              <a:rPr lang="en-US" sz="2400" dirty="0">
                <a:latin typeface="Traditional Arabic" panose="02020603050405020304" pitchFamily="18" charset="-78"/>
                <a:cs typeface="Traditional Arabic" panose="02020603050405020304" pitchFamily="18" charset="-78"/>
              </a:rPr>
              <a:t>NH3</a:t>
            </a:r>
            <a:r>
              <a:rPr lang="ar-EG" sz="2400" dirty="0">
                <a:latin typeface="Traditional Arabic" panose="02020603050405020304" pitchFamily="18" charset="-78"/>
                <a:cs typeface="Traditional Arabic" panose="02020603050405020304" pitchFamily="18" charset="-78"/>
              </a:rPr>
              <a:t> ( السامة) تزداد بزيادة درجة الحرارة و الـ</a:t>
            </a:r>
            <a:r>
              <a:rPr lang="en-US" sz="2400" dirty="0">
                <a:latin typeface="Traditional Arabic" panose="02020603050405020304" pitchFamily="18" charset="-78"/>
                <a:cs typeface="Traditional Arabic" panose="02020603050405020304" pitchFamily="18" charset="-78"/>
              </a:rPr>
              <a:t>PH </a:t>
            </a:r>
            <a:r>
              <a:rPr lang="ar-EG" sz="2400" dirty="0" err="1">
                <a:latin typeface="Traditional Arabic" panose="02020603050405020304" pitchFamily="18" charset="-78"/>
                <a:cs typeface="Traditional Arabic" panose="02020603050405020304" pitchFamily="18" charset="-78"/>
              </a:rPr>
              <a:t>للمياة</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الشكل المتأين </a:t>
            </a:r>
            <a:r>
              <a:rPr lang="en-US" sz="2400" dirty="0">
                <a:latin typeface="Traditional Arabic" panose="02020603050405020304" pitchFamily="18" charset="-78"/>
                <a:cs typeface="Traditional Arabic" panose="02020603050405020304" pitchFamily="18" charset="-78"/>
              </a:rPr>
              <a:t>NH4 </a:t>
            </a:r>
            <a:r>
              <a:rPr lang="ar-EG" sz="2400" dirty="0">
                <a:latin typeface="Traditional Arabic" panose="02020603050405020304" pitchFamily="18" charset="-78"/>
                <a:cs typeface="Traditional Arabic" panose="02020603050405020304" pitchFamily="18" charset="-78"/>
              </a:rPr>
              <a:t> (غير السامة)</a:t>
            </a:r>
            <a:endParaRPr lang="en-US" sz="2400" dirty="0">
              <a:latin typeface="Traditional Arabic" panose="02020603050405020304" pitchFamily="18" charset="-78"/>
              <a:cs typeface="Traditional Arabic" panose="02020603050405020304" pitchFamily="18" charset="-78"/>
            </a:endParaRPr>
          </a:p>
          <a:p>
            <a:r>
              <a:rPr lang="ar-EG" sz="2400" dirty="0">
                <a:latin typeface="Traditional Arabic" panose="02020603050405020304" pitchFamily="18" charset="-78"/>
                <a:cs typeface="Traditional Arabic" panose="02020603050405020304" pitchFamily="18" charset="-78"/>
              </a:rPr>
              <a:t>العوامل المؤثرة على ارتفاع الامونيا الكلية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الاحواض الترابية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زيادة الكثافة السمكية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زيادة معدلات التغذية المصنعة ذات المحتوى </a:t>
            </a:r>
            <a:r>
              <a:rPr lang="ar-EG" sz="2400" dirty="0" err="1">
                <a:latin typeface="Traditional Arabic" panose="02020603050405020304" pitchFamily="18" charset="-78"/>
                <a:cs typeface="Traditional Arabic" panose="02020603050405020304" pitchFamily="18" charset="-78"/>
              </a:rPr>
              <a:t>البروتينى</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العالى</a:t>
            </a:r>
            <a:r>
              <a:rPr lang="ar-EG" sz="2400" dirty="0">
                <a:latin typeface="Traditional Arabic" panose="02020603050405020304" pitchFamily="18" charset="-78"/>
                <a:cs typeface="Traditional Arabic" panose="02020603050405020304" pitchFamily="18" charset="-78"/>
              </a:rPr>
              <a:t>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نقص الاوكسيجين الذائب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a:t>
            </a:r>
            <a:r>
              <a:rPr lang="ar-EG" sz="2400" dirty="0" smtClean="0">
                <a:latin typeface="Traditional Arabic" panose="02020603050405020304" pitchFamily="18" charset="-78"/>
                <a:cs typeface="Traditional Arabic" panose="02020603050405020304" pitchFamily="18" charset="-78"/>
              </a:rPr>
              <a:t>المياه</a:t>
            </a:r>
          </a:p>
          <a:p>
            <a:pPr lvl="0"/>
            <a:r>
              <a:rPr lang="ar-EG" sz="2400" dirty="0">
                <a:latin typeface="Traditional Arabic" panose="02020603050405020304" pitchFamily="18" charset="-78"/>
                <a:cs typeface="Traditional Arabic" panose="02020603050405020304" pitchFamily="18" charset="-78"/>
              </a:rPr>
              <a:t>ا</a:t>
            </a:r>
            <a:r>
              <a:rPr lang="ar-SA" sz="2400" dirty="0" err="1" smtClean="0">
                <a:latin typeface="Traditional Arabic" panose="02020603050405020304" pitchFamily="18" charset="-78"/>
                <a:cs typeface="Traditional Arabic" panose="02020603050405020304" pitchFamily="18" charset="-78"/>
              </a:rPr>
              <a:t>رتفاع</a:t>
            </a:r>
            <a:r>
              <a:rPr lang="ar-SA" sz="2400" dirty="0" smtClean="0">
                <a:latin typeface="Traditional Arabic" panose="02020603050405020304" pitchFamily="18" charset="-78"/>
                <a:cs typeface="Traditional Arabic" panose="02020603050405020304" pitchFamily="18" charset="-78"/>
              </a:rPr>
              <a:t> </a:t>
            </a:r>
            <a:r>
              <a:rPr lang="ar-SA" sz="2400" dirty="0">
                <a:latin typeface="Traditional Arabic" panose="02020603050405020304" pitchFamily="18" charset="-78"/>
                <a:cs typeface="Traditional Arabic" panose="02020603050405020304" pitchFamily="18" charset="-78"/>
              </a:rPr>
              <a:t>الأس الهيدروجيني </a:t>
            </a:r>
            <a:r>
              <a:rPr lang="en-US" sz="2400" dirty="0">
                <a:latin typeface="Traditional Arabic" panose="02020603050405020304" pitchFamily="18" charset="-78"/>
                <a:cs typeface="Traditional Arabic" panose="02020603050405020304" pitchFamily="18" charset="-78"/>
              </a:rPr>
              <a:t>pH</a:t>
            </a:r>
            <a:endParaRPr lang="ar-EG" sz="2400" dirty="0" smtClean="0">
              <a:latin typeface="Traditional Arabic" panose="02020603050405020304" pitchFamily="18" charset="-78"/>
              <a:cs typeface="Traditional Arabic" panose="02020603050405020304" pitchFamily="18" charset="-78"/>
            </a:endParaRPr>
          </a:p>
          <a:p>
            <a:pPr lvl="0"/>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51063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11560" y="2163628"/>
            <a:ext cx="8136904" cy="2677656"/>
          </a:xfrm>
          <a:prstGeom prst="rect">
            <a:avLst/>
          </a:prstGeom>
        </p:spPr>
        <p:txBody>
          <a:bodyPr wrap="square">
            <a:spAutoFit/>
          </a:bodyPr>
          <a:lstStyle/>
          <a:p>
            <a:r>
              <a:rPr lang="ar-EG" sz="2400" dirty="0" smtClean="0">
                <a:latin typeface="Traditional Arabic" panose="02020603050405020304" pitchFamily="18" charset="-78"/>
                <a:cs typeface="Traditional Arabic" panose="02020603050405020304" pitchFamily="18" charset="-78"/>
              </a:rPr>
              <a:t>إن </a:t>
            </a:r>
            <a:r>
              <a:rPr lang="ar-EG" sz="2400" dirty="0">
                <a:latin typeface="Traditional Arabic" panose="02020603050405020304" pitchFamily="18" charset="-78"/>
                <a:cs typeface="Traditional Arabic" panose="02020603050405020304" pitchFamily="18" charset="-78"/>
              </a:rPr>
              <a:t>تركيز</a:t>
            </a:r>
            <a:r>
              <a:rPr lang="en-US" sz="2400" dirty="0">
                <a:latin typeface="Traditional Arabic" panose="02020603050405020304" pitchFamily="18" charset="-78"/>
                <a:cs typeface="Traditional Arabic" panose="02020603050405020304" pitchFamily="18" charset="-78"/>
              </a:rPr>
              <a:t>0.6 </a:t>
            </a:r>
            <a:r>
              <a:rPr lang="ar-EG" sz="2400" dirty="0">
                <a:latin typeface="Traditional Arabic" panose="02020603050405020304" pitchFamily="18" charset="-78"/>
                <a:cs typeface="Traditional Arabic" panose="02020603050405020304" pitchFamily="18" charset="-78"/>
              </a:rPr>
              <a:t> مليجرام / لتر من الامونيا السامة في المياه يؤدى إلى:</a:t>
            </a:r>
            <a:endParaRPr lang="en-US" sz="2400" dirty="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	نفوق </a:t>
            </a:r>
            <a:r>
              <a:rPr lang="ar-EG" sz="2400" dirty="0">
                <a:latin typeface="Traditional Arabic" panose="02020603050405020304" pitchFamily="18" charset="-78"/>
                <a:cs typeface="Traditional Arabic" panose="02020603050405020304" pitchFamily="18" charset="-78"/>
              </a:rPr>
              <a:t>الأسماك    </a:t>
            </a:r>
            <a:endParaRPr lang="en-US" sz="2400" dirty="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	التركيزات </a:t>
            </a:r>
            <a:r>
              <a:rPr lang="ar-EG" sz="2400" dirty="0">
                <a:latin typeface="Traditional Arabic" panose="02020603050405020304" pitchFamily="18" charset="-78"/>
                <a:cs typeface="Traditional Arabic" panose="02020603050405020304" pitchFamily="18" charset="-78"/>
              </a:rPr>
              <a:t>الأقل تؤدى الى آثار سيئة على الخياشيم والكلية والمخ </a:t>
            </a:r>
            <a:endParaRPr lang="en-US" sz="2400" dirty="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	تقلل </a:t>
            </a:r>
            <a:r>
              <a:rPr lang="ar-EG" sz="2400" dirty="0">
                <a:latin typeface="Traditional Arabic" panose="02020603050405020304" pitchFamily="18" charset="-78"/>
                <a:cs typeface="Traditional Arabic" panose="02020603050405020304" pitchFamily="18" charset="-78"/>
              </a:rPr>
              <a:t>من نسبة الاكسيجين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الدم </a:t>
            </a:r>
            <a:endParaRPr lang="en-US" sz="2400" dirty="0">
              <a:latin typeface="Traditional Arabic" panose="02020603050405020304" pitchFamily="18" charset="-78"/>
              <a:cs typeface="Traditional Arabic" panose="02020603050405020304" pitchFamily="18" charset="-78"/>
            </a:endParaRPr>
          </a:p>
          <a:p>
            <a:pPr lvl="0"/>
            <a:r>
              <a:rPr lang="ar-EG" sz="2400" dirty="0" smtClean="0">
                <a:latin typeface="Traditional Arabic" panose="02020603050405020304" pitchFamily="18" charset="-78"/>
                <a:cs typeface="Traditional Arabic" panose="02020603050405020304" pitchFamily="18" charset="-78"/>
              </a:rPr>
              <a:t>	توقف </a:t>
            </a:r>
            <a:r>
              <a:rPr lang="ar-EG" sz="2400" dirty="0">
                <a:latin typeface="Traditional Arabic" panose="02020603050405020304" pitchFamily="18" charset="-78"/>
                <a:cs typeface="Traditional Arabic" panose="02020603050405020304" pitchFamily="18" charset="-78"/>
              </a:rPr>
              <a:t>نمو الاسماك</a:t>
            </a:r>
            <a:endParaRPr lang="en-US" sz="2400" dirty="0">
              <a:latin typeface="Traditional Arabic" panose="02020603050405020304" pitchFamily="18" charset="-78"/>
              <a:cs typeface="Traditional Arabic" panose="02020603050405020304" pitchFamily="18" charset="-78"/>
            </a:endParaRPr>
          </a:p>
          <a:p>
            <a:r>
              <a:rPr lang="ar-EG" sz="2400" dirty="0">
                <a:latin typeface="Traditional Arabic" panose="02020603050405020304" pitchFamily="18" charset="-78"/>
                <a:cs typeface="Traditional Arabic" panose="02020603050405020304" pitchFamily="18" charset="-78"/>
              </a:rPr>
              <a:t> </a:t>
            </a:r>
            <a:endParaRPr lang="en-US" sz="2400" dirty="0">
              <a:latin typeface="Traditional Arabic" panose="02020603050405020304" pitchFamily="18" charset="-78"/>
              <a:cs typeface="Traditional Arabic" panose="02020603050405020304" pitchFamily="18" charset="-78"/>
            </a:endParaRPr>
          </a:p>
          <a:p>
            <a:pPr lvl="0"/>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71334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07504" y="260648"/>
            <a:ext cx="8784976" cy="6278642"/>
          </a:xfrm>
          <a:prstGeom prst="rect">
            <a:avLst/>
          </a:prstGeom>
        </p:spPr>
        <p:txBody>
          <a:bodyPr wrap="square">
            <a:spAutoFit/>
          </a:bodyPr>
          <a:lstStyle/>
          <a:p>
            <a:pPr>
              <a:lnSpc>
                <a:spcPct val="150000"/>
              </a:lnSpc>
            </a:pPr>
            <a:r>
              <a:rPr lang="ar-EG" sz="2800" b="1" u="sng" dirty="0">
                <a:latin typeface="Traditional Arabic" panose="02020603050405020304" pitchFamily="18" charset="-78"/>
                <a:cs typeface="Traditional Arabic" panose="02020603050405020304" pitchFamily="18" charset="-78"/>
              </a:rPr>
              <a:t>العلاج والوقاية :</a:t>
            </a:r>
            <a:endParaRPr lang="en-US" sz="2800" b="1" u="sng" dirty="0">
              <a:latin typeface="Traditional Arabic" panose="02020603050405020304" pitchFamily="18" charset="-78"/>
              <a:cs typeface="Traditional Arabic" panose="02020603050405020304" pitchFamily="18" charset="-78"/>
            </a:endParaRPr>
          </a:p>
          <a:p>
            <a:pPr lvl="0">
              <a:lnSpc>
                <a:spcPct val="150000"/>
              </a:lnSpc>
            </a:pPr>
            <a:r>
              <a:rPr lang="ar-EG" sz="2400" dirty="0" smtClean="0">
                <a:latin typeface="Traditional Arabic" panose="02020603050405020304" pitchFamily="18" charset="-78"/>
                <a:cs typeface="Traditional Arabic" panose="02020603050405020304" pitchFamily="18" charset="-78"/>
              </a:rPr>
              <a:t>* الاهتمام </a:t>
            </a:r>
            <a:r>
              <a:rPr lang="ar-EG" sz="2400" dirty="0">
                <a:latin typeface="Traditional Arabic" panose="02020603050405020304" pitchFamily="18" charset="-78"/>
                <a:cs typeface="Traditional Arabic" panose="02020603050405020304" pitchFamily="18" charset="-78"/>
              </a:rPr>
              <a:t>بمعدلات التغذية ومراجعتها بصفة دورية </a:t>
            </a:r>
            <a:r>
              <a:rPr lang="ar-EG"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a:p>
            <a:pPr lvl="0">
              <a:lnSpc>
                <a:spcPct val="150000"/>
              </a:lnSpc>
            </a:pPr>
            <a:r>
              <a:rPr lang="ar-EG" sz="2400" dirty="0" smtClean="0">
                <a:latin typeface="Traditional Arabic" panose="02020603050405020304" pitchFamily="18" charset="-78"/>
                <a:cs typeface="Traditional Arabic" panose="02020603050405020304" pitchFamily="18" charset="-78"/>
              </a:rPr>
              <a:t>* استخدام </a:t>
            </a:r>
            <a:r>
              <a:rPr lang="ar-EG" sz="2400" dirty="0">
                <a:latin typeface="Traditional Arabic" panose="02020603050405020304" pitchFamily="18" charset="-78"/>
                <a:cs typeface="Traditional Arabic" panose="02020603050405020304" pitchFamily="18" charset="-78"/>
              </a:rPr>
              <a:t>العلائق المصنعة على شكل الحبيبات </a:t>
            </a:r>
            <a:r>
              <a:rPr lang="ar-EG" sz="2400" dirty="0" smtClean="0">
                <a:latin typeface="Traditional Arabic" panose="02020603050405020304" pitchFamily="18" charset="-78"/>
                <a:cs typeface="Traditional Arabic" panose="02020603050405020304" pitchFamily="18" charset="-78"/>
              </a:rPr>
              <a:t>الطاقية.</a:t>
            </a:r>
            <a:endParaRPr lang="en-US" sz="2400" dirty="0">
              <a:latin typeface="Traditional Arabic" panose="02020603050405020304" pitchFamily="18" charset="-78"/>
              <a:cs typeface="Traditional Arabic" panose="02020603050405020304" pitchFamily="18" charset="-78"/>
            </a:endParaRPr>
          </a:p>
          <a:p>
            <a:pPr lvl="0">
              <a:lnSpc>
                <a:spcPct val="150000"/>
              </a:lnSpc>
            </a:pPr>
            <a:r>
              <a:rPr lang="ar-EG" sz="2400" dirty="0" smtClean="0">
                <a:latin typeface="Traditional Arabic" panose="02020603050405020304" pitchFamily="18" charset="-78"/>
                <a:cs typeface="Traditional Arabic" panose="02020603050405020304" pitchFamily="18" charset="-78"/>
              </a:rPr>
              <a:t>* وجود </a:t>
            </a:r>
            <a:r>
              <a:rPr lang="ar-EG" sz="2400" dirty="0">
                <a:latin typeface="Traditional Arabic" panose="02020603050405020304" pitchFamily="18" charset="-78"/>
                <a:cs typeface="Traditional Arabic" panose="02020603050405020304" pitchFamily="18" charset="-78"/>
              </a:rPr>
              <a:t>مصدر تهوية جيد للمساعدة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التخلص من الامونيا وتنشيط البكتريا </a:t>
            </a:r>
            <a:r>
              <a:rPr lang="ar-EG" sz="2400" dirty="0" err="1" smtClean="0">
                <a:latin typeface="Traditional Arabic" panose="02020603050405020304" pitchFamily="18" charset="-78"/>
                <a:cs typeface="Traditional Arabic" panose="02020603050405020304" pitchFamily="18" charset="-78"/>
              </a:rPr>
              <a:t>العامله</a:t>
            </a:r>
            <a:r>
              <a:rPr lang="ar-EG" sz="2400" dirty="0" smtClean="0">
                <a:latin typeface="Traditional Arabic" panose="02020603050405020304" pitchFamily="18" charset="-78"/>
                <a:cs typeface="Traditional Arabic" panose="02020603050405020304" pitchFamily="18" charset="-78"/>
              </a:rPr>
              <a:t> </a:t>
            </a:r>
            <a:r>
              <a:rPr lang="ar-EG" sz="2400" dirty="0">
                <a:latin typeface="Traditional Arabic" panose="02020603050405020304" pitchFamily="18" charset="-78"/>
                <a:cs typeface="Traditional Arabic" panose="02020603050405020304" pitchFamily="18" charset="-78"/>
              </a:rPr>
              <a:t>على تحويل الامونيا الى </a:t>
            </a:r>
            <a:r>
              <a:rPr lang="ar-EG" sz="2400" dirty="0" err="1">
                <a:latin typeface="Traditional Arabic" panose="02020603050405020304" pitchFamily="18" charset="-78"/>
                <a:cs typeface="Traditional Arabic" panose="02020603050405020304" pitchFamily="18" charset="-78"/>
              </a:rPr>
              <a:t>نيتريت</a:t>
            </a:r>
            <a:r>
              <a:rPr lang="ar-EG" sz="2400" dirty="0">
                <a:latin typeface="Traditional Arabic" panose="02020603050405020304" pitchFamily="18" charset="-78"/>
                <a:cs typeface="Traditional Arabic" panose="02020603050405020304" pitchFamily="18" charset="-78"/>
              </a:rPr>
              <a:t> ونترات </a:t>
            </a:r>
            <a:r>
              <a:rPr lang="ar-EG" sz="2400" dirty="0" smtClean="0">
                <a:latin typeface="Traditional Arabic" panose="02020603050405020304" pitchFamily="18" charset="-78"/>
                <a:cs typeface="Traditional Arabic" panose="02020603050405020304" pitchFamily="18" charset="-78"/>
              </a:rPr>
              <a:t>.</a:t>
            </a:r>
            <a:endParaRPr lang="en-US" sz="2400" dirty="0">
              <a:latin typeface="Traditional Arabic" panose="02020603050405020304" pitchFamily="18" charset="-78"/>
              <a:cs typeface="Traditional Arabic" panose="02020603050405020304" pitchFamily="18" charset="-78"/>
            </a:endParaRPr>
          </a:p>
          <a:p>
            <a:pPr lvl="0">
              <a:lnSpc>
                <a:spcPct val="150000"/>
              </a:lnSpc>
            </a:pPr>
            <a:r>
              <a:rPr lang="ar-EG" sz="2400" dirty="0" smtClean="0">
                <a:latin typeface="Traditional Arabic" panose="02020603050405020304" pitchFamily="18" charset="-78"/>
                <a:cs typeface="Traditional Arabic" panose="02020603050405020304" pitchFamily="18" charset="-78"/>
              </a:rPr>
              <a:t>* الاهتمام </a:t>
            </a:r>
            <a:r>
              <a:rPr lang="ar-EG" sz="2400" dirty="0">
                <a:latin typeface="Traditional Arabic" panose="02020603050405020304" pitchFamily="18" charset="-78"/>
                <a:cs typeface="Traditional Arabic" panose="02020603050405020304" pitchFamily="18" charset="-78"/>
              </a:rPr>
              <a:t>بالتسميد </a:t>
            </a:r>
            <a:r>
              <a:rPr lang="ar-EG" sz="2400" dirty="0" smtClean="0">
                <a:latin typeface="Traditional Arabic" panose="02020603050405020304" pitchFamily="18" charset="-78"/>
                <a:cs typeface="Traditional Arabic" panose="02020603050405020304" pitchFamily="18" charset="-78"/>
              </a:rPr>
              <a:t>الكيميائي للأحواض </a:t>
            </a:r>
            <a:r>
              <a:rPr lang="ar-EG" sz="2400" dirty="0">
                <a:latin typeface="Traditional Arabic" panose="02020603050405020304" pitchFamily="18" charset="-78"/>
                <a:cs typeface="Traditional Arabic" panose="02020603050405020304" pitchFamily="18" charset="-78"/>
              </a:rPr>
              <a:t>لزيادة اللون الاخضر للمياه </a:t>
            </a:r>
            <a:r>
              <a:rPr lang="ar-EG" sz="2400" dirty="0" smtClean="0">
                <a:latin typeface="Traditional Arabic" panose="02020603050405020304" pitchFamily="18" charset="-78"/>
                <a:cs typeface="Traditional Arabic" panose="02020603050405020304" pitchFamily="18" charset="-78"/>
              </a:rPr>
              <a:t>والتي </a:t>
            </a:r>
            <a:r>
              <a:rPr lang="ar-EG" sz="2400" dirty="0">
                <a:latin typeface="Traditional Arabic" panose="02020603050405020304" pitchFamily="18" charset="-78"/>
                <a:cs typeface="Traditional Arabic" panose="02020603050405020304" pitchFamily="18" charset="-78"/>
              </a:rPr>
              <a:t>يعنى استهلاك الطحالب للنترات </a:t>
            </a:r>
            <a:r>
              <a:rPr lang="ar-EG" sz="2400" dirty="0" err="1" smtClean="0">
                <a:latin typeface="Traditional Arabic" panose="02020603050405020304" pitchFamily="18" charset="-78"/>
                <a:cs typeface="Traditional Arabic" panose="02020603050405020304" pitchFamily="18" charset="-78"/>
              </a:rPr>
              <a:t>وبالتالى</a:t>
            </a:r>
            <a:r>
              <a:rPr lang="ar-EG" sz="2400" dirty="0" smtClean="0">
                <a:latin typeface="Traditional Arabic" panose="02020603050405020304" pitchFamily="18" charset="-78"/>
                <a:cs typeface="Traditional Arabic" panose="02020603050405020304" pitchFamily="18" charset="-78"/>
              </a:rPr>
              <a:t> </a:t>
            </a:r>
            <a:r>
              <a:rPr lang="ar-EG" sz="2400" dirty="0">
                <a:latin typeface="Traditional Arabic" panose="02020603050405020304" pitchFamily="18" charset="-78"/>
                <a:cs typeface="Traditional Arabic" panose="02020603050405020304" pitchFamily="18" charset="-78"/>
              </a:rPr>
              <a:t>خفض تركيز الامونيا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a:t>
            </a:r>
            <a:r>
              <a:rPr lang="ar-EG" sz="2400" dirty="0" smtClean="0">
                <a:latin typeface="Traditional Arabic" panose="02020603050405020304" pitchFamily="18" charset="-78"/>
                <a:cs typeface="Traditional Arabic" panose="02020603050405020304" pitchFamily="18" charset="-78"/>
              </a:rPr>
              <a:t>المياه .</a:t>
            </a:r>
            <a:endParaRPr lang="en-US" sz="2400" dirty="0">
              <a:latin typeface="Traditional Arabic" panose="02020603050405020304" pitchFamily="18" charset="-78"/>
              <a:cs typeface="Traditional Arabic" panose="02020603050405020304" pitchFamily="18" charset="-78"/>
            </a:endParaRPr>
          </a:p>
          <a:p>
            <a:pPr lvl="0">
              <a:lnSpc>
                <a:spcPct val="150000"/>
              </a:lnSpc>
            </a:pPr>
            <a:r>
              <a:rPr lang="ar-EG" sz="2400" dirty="0" smtClean="0">
                <a:latin typeface="Traditional Arabic" panose="02020603050405020304" pitchFamily="18" charset="-78"/>
                <a:cs typeface="Traditional Arabic" panose="02020603050405020304" pitchFamily="18" charset="-78"/>
              </a:rPr>
              <a:t>* دفع </a:t>
            </a:r>
            <a:r>
              <a:rPr lang="ar-EG" sz="2400" dirty="0">
                <a:latin typeface="Traditional Arabic" panose="02020603050405020304" pitchFamily="18" charset="-78"/>
                <a:cs typeface="Traditional Arabic" panose="02020603050405020304" pitchFamily="18" charset="-78"/>
              </a:rPr>
              <a:t>كميات جديدة من المياه وتغيير مياه </a:t>
            </a:r>
            <a:r>
              <a:rPr lang="ar-EG" sz="2400" dirty="0" smtClean="0">
                <a:latin typeface="Traditional Arabic" panose="02020603050405020304" pitchFamily="18" charset="-78"/>
                <a:cs typeface="Traditional Arabic" panose="02020603050405020304" pitchFamily="18" charset="-78"/>
              </a:rPr>
              <a:t>الاحواض.</a:t>
            </a:r>
            <a:endParaRPr lang="ar-EG" sz="2400" dirty="0">
              <a:latin typeface="Traditional Arabic" panose="02020603050405020304" pitchFamily="18" charset="-78"/>
              <a:cs typeface="Traditional Arabic" panose="02020603050405020304" pitchFamily="18" charset="-78"/>
            </a:endParaRPr>
          </a:p>
          <a:p>
            <a:pPr marL="342900" indent="-342900">
              <a:lnSpc>
                <a:spcPct val="150000"/>
              </a:lnSpc>
              <a:buFont typeface="Arial" pitchFamily="34" charset="0"/>
              <a:buChar char="•"/>
            </a:pPr>
            <a:r>
              <a:rPr lang="ar-SA" sz="2400" dirty="0" smtClean="0">
                <a:latin typeface="Traditional Arabic" panose="02020603050405020304" pitchFamily="18" charset="-78"/>
                <a:cs typeface="Traditional Arabic" panose="02020603050405020304" pitchFamily="18" charset="-78"/>
              </a:rPr>
              <a:t>ويمكن </a:t>
            </a:r>
            <a:r>
              <a:rPr lang="ar-SA" sz="2400" dirty="0">
                <a:latin typeface="Traditional Arabic" panose="02020603050405020304" pitchFamily="18" charset="-78"/>
                <a:cs typeface="Traditional Arabic" panose="02020603050405020304" pitchFamily="18" charset="-78"/>
              </a:rPr>
              <a:t>تلافى مسببات ارتفاع معدلات الأمونيا بالأحواض عن طريق خفض معدلات تخزين الأسماك ، ومراعاة الأسلوب السليم </a:t>
            </a:r>
            <a:r>
              <a:rPr lang="ar-SA" sz="2400" dirty="0" smtClean="0">
                <a:latin typeface="Traditional Arabic" panose="02020603050405020304" pitchFamily="18" charset="-78"/>
                <a:cs typeface="Traditional Arabic" panose="02020603050405020304" pitchFamily="18" charset="-78"/>
              </a:rPr>
              <a:t>للتغذية </a:t>
            </a:r>
            <a:r>
              <a:rPr lang="ar-SA" sz="2400" dirty="0">
                <a:latin typeface="Traditional Arabic" panose="02020603050405020304" pitchFamily="18" charset="-78"/>
                <a:cs typeface="Traditional Arabic" panose="02020603050405020304" pitchFamily="18" charset="-78"/>
              </a:rPr>
              <a:t>وكميتها وتحاشي التغذية الزائدة . </a:t>
            </a:r>
            <a:endParaRPr lang="ar-EG" sz="2400" dirty="0" smtClean="0">
              <a:latin typeface="Traditional Arabic" panose="02020603050405020304" pitchFamily="18" charset="-78"/>
              <a:cs typeface="Traditional Arabic" panose="02020603050405020304" pitchFamily="18" charset="-78"/>
            </a:endParaRPr>
          </a:p>
          <a:p>
            <a:pPr marL="342900" indent="-342900">
              <a:lnSpc>
                <a:spcPct val="150000"/>
              </a:lnSpc>
              <a:buFont typeface="Arial" pitchFamily="34" charset="0"/>
              <a:buChar char="•"/>
            </a:pPr>
            <a:r>
              <a:rPr lang="ar-SA" sz="2400" dirty="0" smtClean="0">
                <a:latin typeface="Traditional Arabic" panose="02020603050405020304" pitchFamily="18" charset="-78"/>
                <a:cs typeface="Traditional Arabic" panose="02020603050405020304" pitchFamily="18" charset="-78"/>
              </a:rPr>
              <a:t>وجود </a:t>
            </a:r>
            <a:r>
              <a:rPr lang="ar-SA" sz="2400" dirty="0">
                <a:latin typeface="Traditional Arabic" panose="02020603050405020304" pitchFamily="18" charset="-78"/>
                <a:cs typeface="Traditional Arabic" panose="02020603050405020304" pitchFamily="18" charset="-78"/>
              </a:rPr>
              <a:t>مرشح </a:t>
            </a:r>
            <a:r>
              <a:rPr lang="ar-SA" sz="2400" dirty="0" err="1">
                <a:latin typeface="Traditional Arabic" panose="02020603050405020304" pitchFamily="18" charset="-78"/>
                <a:cs typeface="Traditional Arabic" panose="02020603050405020304" pitchFamily="18" charset="-78"/>
              </a:rPr>
              <a:t>بيولوجيه</a:t>
            </a:r>
            <a:r>
              <a:rPr lang="ar-SA" sz="2400" dirty="0">
                <a:latin typeface="Traditional Arabic" panose="02020603050405020304" pitchFamily="18" charset="-78"/>
                <a:cs typeface="Traditional Arabic" panose="02020603050405020304" pitchFamily="18" charset="-78"/>
              </a:rPr>
              <a:t> </a:t>
            </a:r>
            <a:r>
              <a:rPr lang="ar-EG" sz="2400" dirty="0" err="1" smtClean="0">
                <a:latin typeface="Traditional Arabic" panose="02020603050405020304" pitchFamily="18" charset="-78"/>
                <a:cs typeface="Traditional Arabic" panose="02020603050405020304" pitchFamily="18" charset="-78"/>
              </a:rPr>
              <a:t>لل</a:t>
            </a:r>
            <a:r>
              <a:rPr lang="ar-SA" sz="2400" dirty="0" smtClean="0">
                <a:latin typeface="Traditional Arabic" panose="02020603050405020304" pitchFamily="18" charset="-78"/>
                <a:cs typeface="Traditional Arabic" panose="02020603050405020304" pitchFamily="18" charset="-78"/>
              </a:rPr>
              <a:t>مزارع </a:t>
            </a:r>
            <a:r>
              <a:rPr lang="ar-SA" sz="2400" dirty="0">
                <a:latin typeface="Traditional Arabic" panose="02020603050405020304" pitchFamily="18" charset="-78"/>
                <a:cs typeface="Traditional Arabic" panose="02020603050405020304" pitchFamily="18" charset="-78"/>
              </a:rPr>
              <a:t>المكثفة ذات النظام المغلق للسيطرة على معدلات الأمونيا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139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07504" y="474345"/>
            <a:ext cx="8928992" cy="5262979"/>
          </a:xfrm>
          <a:prstGeom prst="rect">
            <a:avLst/>
          </a:prstGeom>
        </p:spPr>
        <p:txBody>
          <a:bodyPr wrap="square">
            <a:spAutoFit/>
          </a:bodyPr>
          <a:lstStyle/>
          <a:p>
            <a:r>
              <a:rPr lang="ar-SA" sz="2400" b="1" u="sng" dirty="0" err="1">
                <a:latin typeface="Traditional Arabic" panose="02020603050405020304" pitchFamily="18" charset="-78"/>
                <a:cs typeface="Traditional Arabic" panose="02020603050405020304" pitchFamily="18" charset="-78"/>
              </a:rPr>
              <a:t>النيتريت</a:t>
            </a:r>
            <a:r>
              <a:rPr lang="ar-SA" sz="2400" b="1" u="sng" dirty="0">
                <a:latin typeface="Traditional Arabic" panose="02020603050405020304" pitchFamily="18" charset="-78"/>
                <a:cs typeface="Traditional Arabic" panose="02020603050405020304" pitchFamily="18" charset="-78"/>
              </a:rPr>
              <a:t>:</a:t>
            </a:r>
            <a:r>
              <a:rPr lang="en-US" sz="2400" b="1" u="sng" dirty="0" smtClean="0">
                <a:latin typeface="Traditional Arabic" panose="02020603050405020304" pitchFamily="18" charset="-78"/>
                <a:cs typeface="Traditional Arabic" panose="02020603050405020304" pitchFamily="18" charset="-78"/>
              </a:rPr>
              <a:t>No2</a:t>
            </a:r>
            <a:r>
              <a:rPr lang="ar-EG" sz="2400" b="1" u="sng" dirty="0" smtClean="0">
                <a:latin typeface="Traditional Arabic" panose="02020603050405020304" pitchFamily="18" charset="-78"/>
                <a:cs typeface="Traditional Arabic" panose="02020603050405020304" pitchFamily="18" charset="-78"/>
              </a:rPr>
              <a:t>:</a:t>
            </a:r>
            <a:endParaRPr lang="en-US" sz="2400" b="1" u="sng"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تعمل البكتريا الموجودة طبيعيا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الاحواض السمكية على تحويل الامونيا الكلية الى </a:t>
            </a:r>
            <a:r>
              <a:rPr lang="ar-EG" sz="2400" dirty="0" err="1">
                <a:latin typeface="Traditional Arabic" panose="02020603050405020304" pitchFamily="18" charset="-78"/>
                <a:cs typeface="Traditional Arabic" panose="02020603050405020304" pitchFamily="18" charset="-78"/>
              </a:rPr>
              <a:t>نيتريت</a:t>
            </a:r>
            <a:r>
              <a:rPr lang="ar-EG" sz="2400" dirty="0">
                <a:latin typeface="Traditional Arabic" panose="02020603050405020304" pitchFamily="18" charset="-78"/>
                <a:cs typeface="Traditional Arabic" panose="02020603050405020304" pitchFamily="18" charset="-78"/>
              </a:rPr>
              <a:t> حيث تستفيد من هذه العملية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الحصول على الطاقة اللازمة لعملياتها الحيوية ثم تتحول </a:t>
            </a:r>
            <a:r>
              <a:rPr lang="ar-EG" sz="2400" dirty="0" err="1">
                <a:latin typeface="Traditional Arabic" panose="02020603050405020304" pitchFamily="18" charset="-78"/>
                <a:cs typeface="Traditional Arabic" panose="02020603050405020304" pitchFamily="18" charset="-78"/>
              </a:rPr>
              <a:t>النيتريت</a:t>
            </a:r>
            <a:r>
              <a:rPr lang="ar-EG" sz="2400" dirty="0">
                <a:latin typeface="Traditional Arabic" panose="02020603050405020304" pitchFamily="18" charset="-78"/>
                <a:cs typeface="Traditional Arabic" panose="02020603050405020304" pitchFamily="18" charset="-78"/>
              </a:rPr>
              <a:t> الى نترات بفعل نوع اخر من البكتريا الموجودة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المياه</a:t>
            </a:r>
            <a:endParaRPr lang="en-US" sz="2400" dirty="0">
              <a:latin typeface="Traditional Arabic" panose="02020603050405020304" pitchFamily="18" charset="-78"/>
              <a:cs typeface="Traditional Arabic" panose="02020603050405020304" pitchFamily="18" charset="-78"/>
            </a:endParaRPr>
          </a:p>
          <a:p>
            <a:pPr lvl="0"/>
            <a:r>
              <a:rPr lang="ar-EG" sz="2400" dirty="0" err="1">
                <a:latin typeface="Traditional Arabic" panose="02020603050405020304" pitchFamily="18" charset="-78"/>
                <a:cs typeface="Traditional Arabic" panose="02020603050405020304" pitchFamily="18" charset="-78"/>
              </a:rPr>
              <a:t>النيتريت</a:t>
            </a:r>
            <a:r>
              <a:rPr lang="ar-EG" sz="2400" dirty="0">
                <a:latin typeface="Traditional Arabic" panose="02020603050405020304" pitchFamily="18" charset="-78"/>
                <a:cs typeface="Traditional Arabic" panose="02020603050405020304" pitchFamily="18" charset="-78"/>
              </a:rPr>
              <a:t> لا يعتبر من المواد السامة </a:t>
            </a:r>
            <a:r>
              <a:rPr lang="ar-EG" sz="2400" dirty="0" err="1">
                <a:latin typeface="Traditional Arabic" panose="02020603050405020304" pitchFamily="18" charset="-78"/>
                <a:cs typeface="Traditional Arabic" panose="02020603050405020304" pitchFamily="18" charset="-78"/>
              </a:rPr>
              <a:t>للاسماك</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المزارع السمكية ذات الكثافة المنخفضة من الاسماك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تبدأ المشاكل </a:t>
            </a:r>
            <a:r>
              <a:rPr lang="ar-EG" sz="2400" dirty="0" err="1">
                <a:latin typeface="Traditional Arabic" panose="02020603050405020304" pitchFamily="18" charset="-78"/>
                <a:cs typeface="Traditional Arabic" panose="02020603050405020304" pitchFamily="18" charset="-78"/>
              </a:rPr>
              <a:t>النيتريت</a:t>
            </a:r>
            <a:r>
              <a:rPr lang="ar-EG" sz="2400" dirty="0">
                <a:latin typeface="Traditional Arabic" panose="02020603050405020304" pitchFamily="18" charset="-78"/>
                <a:cs typeface="Traditional Arabic" panose="02020603050405020304" pitchFamily="18" charset="-78"/>
              </a:rPr>
              <a:t> عند الوصول الى </a:t>
            </a:r>
            <a:r>
              <a:rPr lang="en-US" sz="2400" dirty="0">
                <a:latin typeface="Traditional Arabic" panose="02020603050405020304" pitchFamily="18" charset="-78"/>
                <a:cs typeface="Traditional Arabic" panose="02020603050405020304" pitchFamily="18" charset="-78"/>
              </a:rPr>
              <a:t> 0.5 </a:t>
            </a:r>
            <a:r>
              <a:rPr lang="ar-EG" sz="2400" dirty="0">
                <a:latin typeface="Traditional Arabic" panose="02020603050405020304" pitchFamily="18" charset="-78"/>
                <a:cs typeface="Traditional Arabic" panose="02020603050405020304" pitchFamily="18" charset="-78"/>
              </a:rPr>
              <a:t>مليجرام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اللتر حيث لا تستطيع الاسماك مقاومة دخول </a:t>
            </a:r>
            <a:r>
              <a:rPr lang="ar-EG" sz="2400" dirty="0" err="1">
                <a:latin typeface="Traditional Arabic" panose="02020603050405020304" pitchFamily="18" charset="-78"/>
                <a:cs typeface="Traditional Arabic" panose="02020603050405020304" pitchFamily="18" charset="-78"/>
              </a:rPr>
              <a:t>النيتريت</a:t>
            </a:r>
            <a:r>
              <a:rPr lang="ar-EG" sz="2400" dirty="0">
                <a:latin typeface="Traditional Arabic" panose="02020603050405020304" pitchFamily="18" charset="-78"/>
                <a:cs typeface="Traditional Arabic" panose="02020603050405020304" pitchFamily="18" charset="-78"/>
              </a:rPr>
              <a:t> الى الدم عن طريق الخياشيم فيتفاعل مع  هيموجلوبين الدم حيث يتحول الى اللون البنى الداكن ويسمى المرض باسم مرض الدم البنى </a:t>
            </a:r>
            <a:r>
              <a:rPr lang="en-US" sz="2400" dirty="0" err="1">
                <a:latin typeface="Traditional Arabic" panose="02020603050405020304" pitchFamily="18" charset="-78"/>
                <a:cs typeface="Traditional Arabic" panose="02020603050405020304" pitchFamily="18" charset="-78"/>
              </a:rPr>
              <a:t>Brwon</a:t>
            </a:r>
            <a:r>
              <a:rPr lang="en-US" sz="2400" dirty="0">
                <a:latin typeface="Traditional Arabic" panose="02020603050405020304" pitchFamily="18" charset="-78"/>
                <a:cs typeface="Traditional Arabic" panose="02020603050405020304" pitchFamily="18" charset="-78"/>
              </a:rPr>
              <a:t> blood diseases </a:t>
            </a:r>
            <a:r>
              <a:rPr lang="ar-EG" sz="2400" dirty="0">
                <a:latin typeface="Traditional Arabic" panose="02020603050405020304" pitchFamily="18" charset="-78"/>
                <a:cs typeface="Traditional Arabic" panose="02020603050405020304" pitchFamily="18" charset="-78"/>
              </a:rPr>
              <a:t> والذى تتميز اعراضه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محاولة السمكة ابتلاع الهواء </a:t>
            </a:r>
            <a:r>
              <a:rPr lang="ar-EG" sz="2400" dirty="0" err="1">
                <a:latin typeface="Traditional Arabic" panose="02020603050405020304" pitchFamily="18" charset="-78"/>
                <a:cs typeface="Traditional Arabic" panose="02020603050405020304" pitchFamily="18" charset="-78"/>
              </a:rPr>
              <a:t>الجوى</a:t>
            </a:r>
            <a:r>
              <a:rPr lang="ar-EG" sz="2400" dirty="0">
                <a:latin typeface="Traditional Arabic" panose="02020603050405020304" pitchFamily="18" charset="-78"/>
                <a:cs typeface="Traditional Arabic" panose="02020603050405020304" pitchFamily="18" charset="-78"/>
              </a:rPr>
              <a:t> </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وجود </a:t>
            </a:r>
            <a:r>
              <a:rPr lang="ar-EG" sz="2400" dirty="0" err="1">
                <a:latin typeface="Traditional Arabic" panose="02020603050405020304" pitchFamily="18" charset="-78"/>
                <a:cs typeface="Traditional Arabic" panose="02020603050405020304" pitchFamily="18" charset="-78"/>
              </a:rPr>
              <a:t>النيتريت</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يتركيز</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عالى</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فى</a:t>
            </a:r>
            <a:r>
              <a:rPr lang="ar-EG" sz="2400" dirty="0">
                <a:latin typeface="Traditional Arabic" panose="02020603050405020304" pitchFamily="18" charset="-78"/>
                <a:cs typeface="Traditional Arabic" panose="02020603050405020304" pitchFamily="18" charset="-78"/>
              </a:rPr>
              <a:t> مياه الحوض يسبب اجهاد الاسماك فتكون عرضه </a:t>
            </a:r>
            <a:r>
              <a:rPr lang="ar-EG" sz="2400" dirty="0" err="1">
                <a:latin typeface="Traditional Arabic" panose="02020603050405020304" pitchFamily="18" charset="-78"/>
                <a:cs typeface="Traditional Arabic" panose="02020603050405020304" pitchFamily="18" charset="-78"/>
              </a:rPr>
              <a:t>للاصابة</a:t>
            </a:r>
            <a:r>
              <a:rPr lang="ar-EG" sz="2400" dirty="0">
                <a:latin typeface="Traditional Arabic" panose="02020603050405020304" pitchFamily="18" charset="-78"/>
                <a:cs typeface="Traditional Arabic" panose="02020603050405020304" pitchFamily="18" charset="-78"/>
              </a:rPr>
              <a:t> </a:t>
            </a:r>
            <a:r>
              <a:rPr lang="ar-EG" sz="2400" dirty="0" err="1">
                <a:latin typeface="Traditional Arabic" panose="02020603050405020304" pitchFamily="18" charset="-78"/>
                <a:cs typeface="Traditional Arabic" panose="02020603050405020304" pitchFamily="18" charset="-78"/>
              </a:rPr>
              <a:t>بالامراض</a:t>
            </a:r>
            <a:r>
              <a:rPr lang="ar-EG" sz="2400" dirty="0">
                <a:latin typeface="Traditional Arabic" panose="02020603050405020304" pitchFamily="18" charset="-78"/>
                <a:cs typeface="Traditional Arabic" panose="02020603050405020304" pitchFamily="18" charset="-78"/>
              </a:rPr>
              <a:t> الفطرية والبكتيرية </a:t>
            </a:r>
            <a:r>
              <a:rPr lang="ar-EG" sz="2400" dirty="0" err="1">
                <a:latin typeface="Traditional Arabic" panose="02020603050405020304" pitchFamily="18" charset="-78"/>
                <a:cs typeface="Traditional Arabic" panose="02020603050405020304" pitchFamily="18" charset="-78"/>
              </a:rPr>
              <a:t>التى</a:t>
            </a:r>
            <a:r>
              <a:rPr lang="ar-EG" sz="2400" dirty="0">
                <a:latin typeface="Traditional Arabic" panose="02020603050405020304" pitchFamily="18" charset="-78"/>
                <a:cs typeface="Traditional Arabic" panose="02020603050405020304" pitchFamily="18" charset="-78"/>
              </a:rPr>
              <a:t> تنشط عند تركيز </a:t>
            </a:r>
            <a:r>
              <a:rPr lang="ar-EG" sz="2400" dirty="0" err="1">
                <a:latin typeface="Traditional Arabic" panose="02020603050405020304" pitchFamily="18" charset="-78"/>
                <a:cs typeface="Traditional Arabic" panose="02020603050405020304" pitchFamily="18" charset="-78"/>
              </a:rPr>
              <a:t>النيريت</a:t>
            </a:r>
            <a:r>
              <a:rPr lang="ar-EG" sz="2400" dirty="0">
                <a:latin typeface="Traditional Arabic" panose="02020603050405020304" pitchFamily="18" charset="-78"/>
                <a:cs typeface="Traditional Arabic" panose="02020603050405020304" pitchFamily="18" charset="-78"/>
              </a:rPr>
              <a:t>  </a:t>
            </a:r>
            <a:endParaRPr lang="en-US" sz="2400" dirty="0">
              <a:latin typeface="Traditional Arabic" panose="02020603050405020304" pitchFamily="18" charset="-78"/>
              <a:cs typeface="Traditional Arabic" panose="02020603050405020304" pitchFamily="18" charset="-78"/>
            </a:endParaRPr>
          </a:p>
          <a:p>
            <a:r>
              <a:rPr lang="ar-EG" sz="2400" dirty="0">
                <a:latin typeface="Traditional Arabic" panose="02020603050405020304" pitchFamily="18" charset="-78"/>
                <a:cs typeface="Traditional Arabic" panose="02020603050405020304" pitchFamily="18" charset="-78"/>
              </a:rPr>
              <a:t>الوقاية والعلاج:</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تراعى نفس الاحتياطات المتبعة مع مشكلة الامونيا</a:t>
            </a:r>
            <a:endParaRPr lang="en-US" sz="2400" dirty="0">
              <a:latin typeface="Traditional Arabic" panose="02020603050405020304" pitchFamily="18" charset="-78"/>
              <a:cs typeface="Traditional Arabic" panose="02020603050405020304" pitchFamily="18" charset="-78"/>
            </a:endParaRPr>
          </a:p>
          <a:p>
            <a:pPr lvl="0"/>
            <a:r>
              <a:rPr lang="ar-EG" sz="2400" dirty="0">
                <a:latin typeface="Traditional Arabic" panose="02020603050405020304" pitchFamily="18" charset="-78"/>
                <a:cs typeface="Traditional Arabic" panose="02020603050405020304" pitchFamily="18" charset="-78"/>
              </a:rPr>
              <a:t>لعلاج مرض الدم البنى نستخدم كلوريد الصوديوم ( ملح الطعام الخشن)</a:t>
            </a:r>
            <a:r>
              <a:rPr lang="ar-EG" sz="2400" dirty="0" err="1">
                <a:latin typeface="Traditional Arabic" panose="02020603050405020304" pitchFamily="18" charset="-78"/>
                <a:cs typeface="Traditional Arabic" panose="02020603050405020304" pitchFamily="18" charset="-78"/>
              </a:rPr>
              <a:t>الخالى</a:t>
            </a:r>
            <a:r>
              <a:rPr lang="ar-EG" sz="2400" dirty="0">
                <a:latin typeface="Traditional Arabic" panose="02020603050405020304" pitchFamily="18" charset="-78"/>
                <a:cs typeface="Traditional Arabic" panose="02020603050405020304" pitchFamily="18" charset="-78"/>
              </a:rPr>
              <a:t> من اليود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2655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259632" y="908720"/>
            <a:ext cx="7056784" cy="3970318"/>
          </a:xfrm>
          <a:prstGeom prst="rect">
            <a:avLst/>
          </a:prstGeom>
        </p:spPr>
        <p:txBody>
          <a:bodyPr wrap="square">
            <a:spAutoFit/>
          </a:bodyPr>
          <a:lstStyle/>
          <a:p>
            <a:pPr>
              <a:lnSpc>
                <a:spcPct val="150000"/>
              </a:lnSpc>
            </a:pPr>
            <a:r>
              <a:rPr lang="ar-EG" sz="2800" b="1" u="sng" dirty="0" smtClean="0">
                <a:latin typeface="Traditional Arabic" panose="02020603050405020304" pitchFamily="18" charset="-78"/>
                <a:cs typeface="Traditional Arabic" panose="02020603050405020304" pitchFamily="18" charset="-78"/>
              </a:rPr>
              <a:t>من خلال ما سبق فان الاحتياجات </a:t>
            </a:r>
            <a:r>
              <a:rPr lang="ar-EG" sz="2800" b="1" u="sng" dirty="0">
                <a:latin typeface="Traditional Arabic" panose="02020603050405020304" pitchFamily="18" charset="-78"/>
                <a:cs typeface="Traditional Arabic" panose="02020603050405020304" pitchFamily="18" charset="-78"/>
              </a:rPr>
              <a:t>البيئية لسمكة البلطي وتتمثل في :</a:t>
            </a:r>
            <a:endParaRPr lang="en-US" sz="2800" b="1" u="sng"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درجة الحرارة المثلى 28- 32 درجة مئوية .</a:t>
            </a:r>
            <a:endParaRPr lang="en-US" sz="2000"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تركيز الاوكسيجين الذائب اعلي من 3 مليجرام / لتر.</a:t>
            </a:r>
            <a:endParaRPr lang="en-US" sz="2000"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ثاني أكسيد الكربون اقل من 15 مليجرام / لتر.</a:t>
            </a:r>
            <a:endParaRPr lang="en-US" sz="2000"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درجة الملوحة حتى 28 جم / لتر.</a:t>
            </a:r>
            <a:endParaRPr lang="en-US" sz="2000"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درجة الأس الهيدروجيني (</a:t>
            </a:r>
            <a:r>
              <a:rPr lang="en-US" sz="2000" dirty="0">
                <a:latin typeface="Traditional Arabic" panose="02020603050405020304" pitchFamily="18" charset="-78"/>
                <a:cs typeface="Traditional Arabic" panose="02020603050405020304" pitchFamily="18" charset="-78"/>
              </a:rPr>
              <a:t>PH</a:t>
            </a:r>
            <a:r>
              <a:rPr lang="ar-EG" sz="2000" dirty="0">
                <a:latin typeface="Traditional Arabic" panose="02020603050405020304" pitchFamily="18" charset="-78"/>
                <a:cs typeface="Traditional Arabic" panose="02020603050405020304" pitchFamily="18" charset="-78"/>
              </a:rPr>
              <a:t>) 6-8.5 .</a:t>
            </a:r>
            <a:endParaRPr lang="en-US" sz="2000"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درجة القلوية 50-700 مليجرام / لتر.</a:t>
            </a:r>
            <a:endParaRPr lang="en-US" sz="2000" dirty="0">
              <a:latin typeface="Traditional Arabic" panose="02020603050405020304" pitchFamily="18" charset="-78"/>
              <a:cs typeface="Traditional Arabic" panose="02020603050405020304" pitchFamily="18" charset="-78"/>
            </a:endParaRPr>
          </a:p>
          <a:p>
            <a:pPr lvl="0">
              <a:lnSpc>
                <a:spcPct val="150000"/>
              </a:lnSpc>
            </a:pPr>
            <a:r>
              <a:rPr lang="ar-EG" sz="2000" dirty="0">
                <a:latin typeface="Traditional Arabic" panose="02020603050405020304" pitchFamily="18" charset="-78"/>
                <a:cs typeface="Traditional Arabic" panose="02020603050405020304" pitchFamily="18" charset="-78"/>
              </a:rPr>
              <a:t>الامونيا اقل من 0.5 مليجرام / لتر.</a:t>
            </a:r>
            <a:endParaRPr lang="en-US" sz="20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30368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899592" y="2413338"/>
            <a:ext cx="7488832" cy="1938992"/>
          </a:xfrm>
          <a:prstGeom prst="rect">
            <a:avLst/>
          </a:prstGeom>
        </p:spPr>
        <p:txBody>
          <a:bodyPr wrap="square">
            <a:spAutoFit/>
          </a:bodyPr>
          <a:lstStyle/>
          <a:p>
            <a:r>
              <a:rPr lang="ar-SA" sz="2400" dirty="0">
                <a:latin typeface="Traditional Arabic" panose="02020603050405020304" pitchFamily="18" charset="-78"/>
                <a:cs typeface="Traditional Arabic" panose="02020603050405020304" pitchFamily="18" charset="-78"/>
              </a:rPr>
              <a:t>الخلاصة</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أن النجاح في عملية الاستزراع السمكي يحتاج لبرنامج جيد للإدارة والتحكم في جودة المياه وتهيئة الظروف المناسبة لنمو الأسماك للوصول لإنتاجية مثلى في ظل موارد محدودة</a:t>
            </a:r>
            <a:r>
              <a:rPr lang="en-US" sz="2400" dirty="0">
                <a:latin typeface="Traditional Arabic" panose="02020603050405020304" pitchFamily="18" charset="-78"/>
                <a:cs typeface="Traditional Arabic" panose="02020603050405020304" pitchFamily="18" charset="-78"/>
              </a:rPr>
              <a:t> .</a:t>
            </a:r>
            <a:br>
              <a:rPr lang="en-US" sz="2400" dirty="0">
                <a:latin typeface="Traditional Arabic" panose="02020603050405020304" pitchFamily="18" charset="-78"/>
                <a:cs typeface="Traditional Arabic" panose="02020603050405020304" pitchFamily="18" charset="-78"/>
              </a:rPr>
            </a:br>
            <a:r>
              <a:rPr lang="ar-SA" sz="2400" dirty="0">
                <a:latin typeface="Traditional Arabic" panose="02020603050405020304" pitchFamily="18" charset="-78"/>
                <a:cs typeface="Traditional Arabic" panose="02020603050405020304" pitchFamily="18" charset="-78"/>
              </a:rPr>
              <a:t>وأننا أمام نظام </a:t>
            </a:r>
            <a:r>
              <a:rPr lang="ar-SA" sz="2400" dirty="0" err="1">
                <a:latin typeface="Traditional Arabic" panose="02020603050405020304" pitchFamily="18" charset="-78"/>
                <a:cs typeface="Traditional Arabic" panose="02020603050405020304" pitchFamily="18" charset="-78"/>
              </a:rPr>
              <a:t>أيكولوجى</a:t>
            </a:r>
            <a:r>
              <a:rPr lang="ar-SA" sz="2400" dirty="0">
                <a:latin typeface="Traditional Arabic" panose="02020603050405020304" pitchFamily="18" charset="-78"/>
                <a:cs typeface="Traditional Arabic" panose="02020603050405020304" pitchFamily="18" charset="-78"/>
              </a:rPr>
              <a:t> تتشابك في العلاقات والتأثيرات وتأثير المشكلة يتضخم طالما لم يتم التحكم في تلك العلاقات والسعي نحو تحقيق التوازن المطلوب</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09561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899592" y="2413338"/>
            <a:ext cx="7488832" cy="1569660"/>
          </a:xfrm>
          <a:prstGeom prst="rect">
            <a:avLst/>
          </a:prstGeom>
        </p:spPr>
        <p:txBody>
          <a:bodyPr wrap="square">
            <a:spAutoFit/>
          </a:bodyPr>
          <a:lstStyle/>
          <a:p>
            <a:r>
              <a:rPr lang="ar-EG" sz="2400" dirty="0" smtClean="0">
                <a:latin typeface="Traditional Arabic" panose="02020603050405020304" pitchFamily="18" charset="-78"/>
                <a:cs typeface="Traditional Arabic" panose="02020603050405020304" pitchFamily="18" charset="-78"/>
              </a:rPr>
              <a:t>التغييرات المناخية : </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EG" sz="2400" dirty="0" smtClean="0">
                <a:latin typeface="Traditional Arabic" panose="02020603050405020304" pitchFamily="18" charset="-78"/>
                <a:cs typeface="Traditional Arabic" panose="02020603050405020304" pitchFamily="18" charset="-78"/>
              </a:rPr>
              <a:t>تنشا التغيبرات المناخية نتيجة اعمليات الحرق المختلفة من النفط والغاز والاخشاب والفحم وغيرها والتى تؤدى لاطلاق كميات هائلة من المركبات الكيميائية السامة الى الجو اهمها اكاسيد الكربون والكبريت والنيتروجين مما تؤدى لرفع درجة حرارة الارض فيما يسمس الاحتباس الحرارى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8506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899592" y="332656"/>
            <a:ext cx="7488832" cy="4893647"/>
          </a:xfrm>
          <a:prstGeom prst="rect">
            <a:avLst/>
          </a:prstGeom>
        </p:spPr>
        <p:txBody>
          <a:bodyPr wrap="square">
            <a:spAutoFit/>
          </a:bodyPr>
          <a:lstStyle/>
          <a:p>
            <a:r>
              <a:rPr lang="ar-EG" sz="2400" dirty="0" smtClean="0">
                <a:latin typeface="Traditional Arabic" panose="02020603050405020304" pitchFamily="18" charset="-78"/>
                <a:cs typeface="Traditional Arabic" panose="02020603050405020304" pitchFamily="18" charset="-78"/>
              </a:rPr>
              <a:t>اهم التاثيرات الناتجة من التغييرات المناخية : </a:t>
            </a:r>
            <a:r>
              <a:rPr lang="en-US" sz="2400" dirty="0">
                <a:latin typeface="Traditional Arabic" panose="02020603050405020304" pitchFamily="18" charset="-78"/>
                <a:cs typeface="Traditional Arabic" panose="02020603050405020304" pitchFamily="18" charset="-78"/>
              </a:rPr>
              <a:t/>
            </a:r>
            <a:br>
              <a:rPr lang="en-US" sz="2400" dirty="0">
                <a:latin typeface="Traditional Arabic" panose="02020603050405020304" pitchFamily="18" charset="-78"/>
                <a:cs typeface="Traditional Arabic" panose="02020603050405020304" pitchFamily="18" charset="-78"/>
              </a:rPr>
            </a:br>
            <a:r>
              <a:rPr lang="ar-EG" sz="2400" dirty="0" smtClean="0">
                <a:latin typeface="Traditional Arabic" panose="02020603050405020304" pitchFamily="18" charset="-78"/>
                <a:cs typeface="Traditional Arabic" panose="02020603050405020304" pitchFamily="18" charset="-78"/>
              </a:rPr>
              <a:t>ارتفاع نسبة ثاني اكسيد الكربون الذى يؤثر سلبا على نمو وتكاثر وحياة الاسماك </a:t>
            </a:r>
          </a:p>
          <a:p>
            <a:r>
              <a:rPr lang="ar-EG" sz="2400" dirty="0" smtClean="0">
                <a:latin typeface="Traditional Arabic" panose="02020603050405020304" pitchFamily="18" charset="-78"/>
                <a:cs typeface="Traditional Arabic" panose="02020603050405020304" pitchFamily="18" charset="-78"/>
              </a:rPr>
              <a:t>تعديل فى توزيع المخزون السمكى للاسماك حيث يؤثر على موسمية العمليات البيولوجية الحيوية كتغير سلاسل الغذاء للاسماك </a:t>
            </a:r>
          </a:p>
          <a:p>
            <a:r>
              <a:rPr lang="ar-EG" sz="2400" dirty="0" smtClean="0">
                <a:latin typeface="Traditional Arabic" panose="02020603050405020304" pitchFamily="18" charset="-78"/>
                <a:cs typeface="Traditional Arabic" panose="02020603050405020304" pitchFamily="18" charset="-78"/>
              </a:rPr>
              <a:t>زيادة ملوجة مياة البحيرات الشمالية وزيادة التلوث نتيجة الصرف الزراعى والصناعى وبالتالي يقل المخزون السمكى من البحيرات نتيجة هجرة بعض الاسماك </a:t>
            </a:r>
          </a:p>
          <a:p>
            <a:r>
              <a:rPr lang="ar-EG" sz="2400" dirty="0" smtClean="0">
                <a:latin typeface="Traditional Arabic" panose="02020603050405020304" pitchFamily="18" charset="-78"/>
                <a:cs typeface="Traditional Arabic" panose="02020603050405020304" pitchFamily="18" charset="-78"/>
              </a:rPr>
              <a:t>زيادة احتمالية حدوث الامراض للاسماك وازدهار الطحالب مما تؤثر سلبا عل العملية الانتاجية فى المزارع السمكية </a:t>
            </a:r>
          </a:p>
          <a:p>
            <a:r>
              <a:rPr lang="ar-EG" sz="2400" dirty="0" smtClean="0">
                <a:latin typeface="Traditional Arabic" panose="02020603050405020304" pitchFamily="18" charset="-78"/>
                <a:cs typeface="Traditional Arabic" panose="02020603050405020304" pitchFamily="18" charset="-78"/>
              </a:rPr>
              <a:t>تغيير اوقات التكاثر نتيجة لارتفاع درجات الحرارة وزيادة استهلالك الغذاء والمخلفات العضوية وبالتالي انخفاض مستوى الاوكسيجين وحدوث اجهاد حرارى والاصابة بالامراض</a:t>
            </a:r>
          </a:p>
          <a:p>
            <a:r>
              <a:rPr lang="ar-EG" sz="2400" dirty="0" smtClean="0">
                <a:latin typeface="Traditional Arabic" panose="02020603050405020304" pitchFamily="18" charset="-78"/>
                <a:cs typeface="Traditional Arabic" panose="02020603050405020304" pitchFamily="18" charset="-78"/>
              </a:rPr>
              <a:t>نقص  المعروض من المواد الداخلة فى الاعلاف وخاصة مسحوق الاسماك وبالتالى ارتفاع تماليف الاعلاف </a:t>
            </a:r>
          </a:p>
          <a:p>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2547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a:spLocks noGrp="1"/>
          </p:cNvSpPr>
          <p:nvPr>
            <p:ph idx="1"/>
          </p:nvPr>
        </p:nvSpPr>
        <p:spPr>
          <a:xfrm>
            <a:off x="457200" y="1935480"/>
            <a:ext cx="8229600" cy="4450449"/>
          </a:xfrm>
          <a:prstGeom prst="rect">
            <a:avLst/>
          </a:prstGeom>
        </p:spPr>
        <p:txBody>
          <a:bodyPr wrap="square">
            <a:spAutoFit/>
          </a:bodyPr>
          <a:lstStyle/>
          <a:p>
            <a:r>
              <a:rPr lang="ar-EG" sz="2400" dirty="0" smtClean="0">
                <a:latin typeface="Traditional Arabic" panose="02020603050405020304" pitchFamily="18" charset="-78"/>
                <a:cs typeface="Traditional Arabic" panose="02020603050405020304" pitchFamily="18" charset="-78"/>
              </a:rPr>
              <a:t>الحلول المقترحة لمواجهة التغيرات المناخية </a:t>
            </a:r>
          </a:p>
          <a:p>
            <a:r>
              <a:rPr lang="ar-EG" sz="2400" dirty="0" smtClean="0">
                <a:latin typeface="Traditional Arabic" panose="02020603050405020304" pitchFamily="18" charset="-78"/>
                <a:cs typeface="Traditional Arabic" panose="02020603050405020304" pitchFamily="18" charset="-78"/>
              </a:rPr>
              <a:t>اقلمة اسماك المياة المالحة على الملوحة المنخفضة والمتوسطة </a:t>
            </a:r>
          </a:p>
          <a:p>
            <a:r>
              <a:rPr lang="ar-EG" sz="2400" dirty="0" smtClean="0">
                <a:latin typeface="Traditional Arabic" panose="02020603050405020304" pitchFamily="18" charset="-78"/>
                <a:cs typeface="Traditional Arabic" panose="02020603050405020304" pitchFamily="18" charset="-78"/>
              </a:rPr>
              <a:t>الاتجاة لتطوير وتنمية المفرخات البحرية </a:t>
            </a:r>
          </a:p>
          <a:p>
            <a:r>
              <a:rPr lang="ar-EG" sz="2400" dirty="0" smtClean="0">
                <a:latin typeface="Traditional Arabic" panose="02020603050405020304" pitchFamily="18" charset="-78"/>
                <a:cs typeface="Traditional Arabic" panose="02020603050405020304" pitchFamily="18" charset="-78"/>
              </a:rPr>
              <a:t>ايجاد بدائل جديدة للمواد العلفية وخاصة مسحوق السمك كمصدر للبروتين </a:t>
            </a:r>
          </a:p>
          <a:p>
            <a:r>
              <a:rPr lang="ar-EG" sz="2400" dirty="0" smtClean="0">
                <a:latin typeface="Traditional Arabic" panose="02020603050405020304" pitchFamily="18" charset="-78"/>
                <a:cs typeface="Traditional Arabic" panose="02020603050405020304" pitchFamily="18" charset="-78"/>
              </a:rPr>
              <a:t>تقليل صرف المخلفات فى البحيرات مع سن قوانين تحد من هذه الظاهرة او معالجة المياة قبل نزولها</a:t>
            </a:r>
          </a:p>
          <a:p>
            <a:r>
              <a:rPr lang="ar-EG" sz="2400" dirty="0" smtClean="0">
                <a:latin typeface="Traditional Arabic" panose="02020603050405020304" pitchFamily="18" charset="-78"/>
                <a:cs typeface="Traditional Arabic" panose="02020603050405020304" pitchFamily="18" charset="-78"/>
              </a:rPr>
              <a:t>عمل ابحاث جديدة لانتاج اصناف مقاومة للامراض ومتجملة للتغييرات المناخية </a:t>
            </a:r>
          </a:p>
          <a:p>
            <a:r>
              <a:rPr lang="ar-EG" sz="2400" dirty="0" smtClean="0">
                <a:latin typeface="Traditional Arabic" panose="02020603050405020304" pitchFamily="18" charset="-78"/>
                <a:cs typeface="Traditional Arabic" panose="02020603050405020304" pitchFamily="18" charset="-78"/>
              </a:rPr>
              <a:t>المتابعة المستمرة للحالة الصحية للاسماك خلال فترات ارتفاع الحرارة ونص المياة </a:t>
            </a:r>
          </a:p>
          <a:p>
            <a:r>
              <a:rPr lang="ar-EG" sz="2400" dirty="0" smtClean="0">
                <a:latin typeface="Traditional Arabic" panose="02020603050405020304" pitchFamily="18" charset="-78"/>
                <a:cs typeface="Traditional Arabic" panose="02020603050405020304" pitchFamily="18" charset="-78"/>
              </a:rPr>
              <a:t>الاهتمام باضافة روافع المناعية الى الاعلاف لرفع مناعة الاسماك </a:t>
            </a:r>
          </a:p>
          <a:p>
            <a:r>
              <a:rPr lang="ar-EG" sz="2400" dirty="0" smtClean="0">
                <a:latin typeface="Traditional Arabic" panose="02020603050405020304" pitchFamily="18" charset="-78"/>
                <a:cs typeface="Traditional Arabic" panose="02020603050405020304" pitchFamily="18" charset="-78"/>
              </a:rPr>
              <a:t>تطبيق الامان الحيوى داخل المزارع السمكية </a:t>
            </a:r>
          </a:p>
          <a:p>
            <a:r>
              <a:rPr lang="ar-EG" sz="2400" dirty="0" smtClean="0">
                <a:latin typeface="Traditional Arabic" panose="02020603050405020304" pitchFamily="18" charset="-78"/>
                <a:cs typeface="Traditional Arabic" panose="02020603050405020304" pitchFamily="18" charset="-78"/>
              </a:rPr>
              <a:t>الاهتمام بمعالجة المياة داخل المزرعة </a:t>
            </a:r>
            <a:endParaRPr lang="en-US" sz="24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25277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d of uni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 y="0"/>
            <a:ext cx="91486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636" y="3441194"/>
            <a:ext cx="8825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EG" sz="4000" b="1" dirty="0">
                <a:solidFill>
                  <a:srgbClr val="FFFF00"/>
                </a:solidFill>
              </a:rPr>
              <a:t>Good Water Quality = Good Harvest</a:t>
            </a:r>
          </a:p>
        </p:txBody>
      </p:sp>
    </p:spTree>
    <p:extLst>
      <p:ext uri="{BB962C8B-B14F-4D97-AF65-F5344CB8AC3E}">
        <p14:creationId xmlns:p14="http://schemas.microsoft.com/office/powerpoint/2010/main" val="110944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d of uni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 y="0"/>
            <a:ext cx="914863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636" y="3441194"/>
            <a:ext cx="8825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EG" sz="4000" b="1" dirty="0">
                <a:solidFill>
                  <a:srgbClr val="FFFF00"/>
                </a:solidFill>
              </a:rPr>
              <a:t>Good Water Quality = Good Harvest</a:t>
            </a:r>
          </a:p>
        </p:txBody>
      </p:sp>
    </p:spTree>
    <p:extLst>
      <p:ext uri="{BB962C8B-B14F-4D97-AF65-F5344CB8AC3E}">
        <p14:creationId xmlns:p14="http://schemas.microsoft.com/office/powerpoint/2010/main" val="38082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8" name="Picture 4" descr="صورة ذات صل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WordArt 6"/>
          <p:cNvSpPr>
            <a:spLocks noChangeArrowheads="1" noChangeShapeType="1" noTextEdit="1"/>
          </p:cNvSpPr>
          <p:nvPr/>
        </p:nvSpPr>
        <p:spPr bwMode="auto">
          <a:xfrm>
            <a:off x="1026890" y="4443307"/>
            <a:ext cx="6929486" cy="1577981"/>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rtl="0">
              <a:defRPr/>
            </a:pPr>
            <a:r>
              <a:rPr lang="en-US"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rPr>
              <a:t>Thanks for listing me</a:t>
            </a:r>
            <a:endParaRPr lang="ar-EG" sz="36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a:endParaRPr>
          </a:p>
        </p:txBody>
      </p:sp>
    </p:spTree>
    <p:extLst>
      <p:ext uri="{BB962C8B-B14F-4D97-AF65-F5344CB8AC3E}">
        <p14:creationId xmlns:p14="http://schemas.microsoft.com/office/powerpoint/2010/main" val="252983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21188"/>
                                        </p:tgtEl>
                                        <p:attrNameLst>
                                          <p:attrName>style.visibility</p:attrName>
                                        </p:attrNameLst>
                                      </p:cBhvr>
                                      <p:to>
                                        <p:strVal val="visible"/>
                                      </p:to>
                                    </p:set>
                                    <p:animEffect transition="in" filter="wheel(1)">
                                      <p:cBhvr>
                                        <p:cTn id="14" dur="2000"/>
                                        <p:tgtEl>
                                          <p:spTgt spid="22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51344"/>
            <a:ext cx="8382000" cy="2554545"/>
          </a:xfrm>
          <a:prstGeom prst="rect">
            <a:avLst/>
          </a:prstGeom>
        </p:spPr>
        <p:txBody>
          <a:bodyPr wrap="square">
            <a:spAutoFit/>
          </a:bodyPr>
          <a:lstStyle/>
          <a:p>
            <a:pPr algn="just" rtl="1"/>
            <a:r>
              <a:rPr lang="ar-EG" sz="2000" dirty="0">
                <a:latin typeface="Arial" pitchFamily="34" charset="0"/>
                <a:cs typeface="Arial" pitchFamily="34" charset="0"/>
              </a:rPr>
              <a:t>مقدمة</a:t>
            </a:r>
          </a:p>
          <a:p>
            <a:pPr algn="just" rtl="1"/>
            <a:r>
              <a:rPr lang="ar-EG" sz="2000" dirty="0">
                <a:latin typeface="Arial" pitchFamily="34" charset="0"/>
                <a:cs typeface="Arial" pitchFamily="34" charset="0"/>
              </a:rPr>
              <a:t>تعتبر الأسماك من أهم المصادر الغذائية للإنسان منذ القدم كونها </a:t>
            </a:r>
            <a:r>
              <a:rPr lang="ar-EG" sz="2000" dirty="0" smtClean="0">
                <a:latin typeface="Arial" pitchFamily="34" charset="0"/>
                <a:cs typeface="Arial" pitchFamily="34" charset="0"/>
              </a:rPr>
              <a:t>من أهم </a:t>
            </a:r>
            <a:r>
              <a:rPr lang="ar-EG" sz="2000" dirty="0">
                <a:latin typeface="Arial" pitchFamily="34" charset="0"/>
                <a:cs typeface="Arial" pitchFamily="34" charset="0"/>
              </a:rPr>
              <a:t>مصادر البروتين والعناصر الغذائية، وقد أدى التعداد السكاني والصيد </a:t>
            </a:r>
            <a:r>
              <a:rPr lang="ar-EG" sz="2000" dirty="0" smtClean="0">
                <a:latin typeface="Arial" pitchFamily="34" charset="0"/>
                <a:cs typeface="Arial" pitchFamily="34" charset="0"/>
              </a:rPr>
              <a:t>الجائر والتلوث </a:t>
            </a:r>
            <a:r>
              <a:rPr lang="ar-EG" sz="2000" dirty="0">
                <a:latin typeface="Arial" pitchFamily="34" charset="0"/>
                <a:cs typeface="Arial" pitchFamily="34" charset="0"/>
              </a:rPr>
              <a:t>البحري بالإضافة إلى زيادة الطلب على الكائنات البحرية وسد </a:t>
            </a:r>
            <a:r>
              <a:rPr lang="ar-EG" sz="2000" dirty="0" smtClean="0">
                <a:latin typeface="Arial" pitchFamily="34" charset="0"/>
                <a:cs typeface="Arial" pitchFamily="34" charset="0"/>
              </a:rPr>
              <a:t>احتياجات السوق </a:t>
            </a:r>
            <a:r>
              <a:rPr lang="ar-EG" sz="2000" dirty="0">
                <a:latin typeface="Arial" pitchFamily="34" charset="0"/>
                <a:cs typeface="Arial" pitchFamily="34" charset="0"/>
              </a:rPr>
              <a:t>المحلى من الأسماك الطازجة إلى البحث وايجاد البديل، من هنا برزت </a:t>
            </a:r>
            <a:r>
              <a:rPr lang="ar-EG" sz="2000" dirty="0" smtClean="0">
                <a:latin typeface="Arial" pitchFamily="34" charset="0"/>
                <a:cs typeface="Arial" pitchFamily="34" charset="0"/>
              </a:rPr>
              <a:t>أهمية وضرورة </a:t>
            </a:r>
            <a:r>
              <a:rPr lang="ar-EG" sz="2000" dirty="0">
                <a:latin typeface="Arial" pitchFamily="34" charset="0"/>
                <a:cs typeface="Arial" pitchFamily="34" charset="0"/>
              </a:rPr>
              <a:t>التطور في عملية الاستز ا رع السمكي عن طريق استخدام أحدث </a:t>
            </a:r>
            <a:r>
              <a:rPr lang="ar-EG" sz="2000" dirty="0" smtClean="0">
                <a:latin typeface="Arial" pitchFamily="34" charset="0"/>
                <a:cs typeface="Arial" pitchFamily="34" charset="0"/>
              </a:rPr>
              <a:t>الوسائل التقنية </a:t>
            </a:r>
            <a:r>
              <a:rPr lang="ar-EG" sz="2000" dirty="0">
                <a:latin typeface="Arial" pitchFamily="34" charset="0"/>
                <a:cs typeface="Arial" pitchFamily="34" charset="0"/>
              </a:rPr>
              <a:t>لتوفير الأمن الغذائي </a:t>
            </a:r>
            <a:r>
              <a:rPr lang="ar-EG" sz="2000" dirty="0" smtClean="0">
                <a:latin typeface="Arial" pitchFamily="34" charset="0"/>
                <a:cs typeface="Arial" pitchFamily="34" charset="0"/>
              </a:rPr>
              <a:t>.</a:t>
            </a:r>
          </a:p>
          <a:p>
            <a:pPr algn="just" rtl="1"/>
            <a:endParaRPr lang="ar-EG" sz="2000" dirty="0">
              <a:latin typeface="Arial" pitchFamily="34" charset="0"/>
              <a:cs typeface="Arial" pitchFamily="34" charset="0"/>
            </a:endParaRPr>
          </a:p>
          <a:p>
            <a:pPr algn="just" rtl="1"/>
            <a:endParaRPr lang="ar-EG" sz="2000" dirty="0">
              <a:latin typeface="Arial" pitchFamily="34" charset="0"/>
              <a:cs typeface="Arial" pitchFamily="34" charset="0"/>
            </a:endParaRPr>
          </a:p>
        </p:txBody>
      </p:sp>
      <p:sp>
        <p:nvSpPr>
          <p:cNvPr id="5" name="Content Placeholder 2"/>
          <p:cNvSpPr>
            <a:spLocks noGrp="1"/>
          </p:cNvSpPr>
          <p:nvPr>
            <p:ph idx="1"/>
          </p:nvPr>
        </p:nvSpPr>
        <p:spPr>
          <a:xfrm>
            <a:off x="457200" y="3561184"/>
            <a:ext cx="8229600" cy="1524000"/>
          </a:xfrm>
        </p:spPr>
        <p:txBody>
          <a:bodyPr>
            <a:normAutofit fontScale="85000" lnSpcReduction="20000"/>
          </a:bodyPr>
          <a:lstStyle/>
          <a:p>
            <a:pPr algn="just" rtl="1"/>
            <a:r>
              <a:rPr lang="ar-EG" sz="2000" dirty="0">
                <a:latin typeface="Arial" pitchFamily="34" charset="0"/>
                <a:cs typeface="Arial" pitchFamily="34" charset="0"/>
              </a:rPr>
              <a:t>بلغ جحم الانتاج السمكى نحو 2 مليون طن ويشتمل على المصايد الطبيعية </a:t>
            </a:r>
          </a:p>
          <a:p>
            <a:pPr algn="just" rtl="1"/>
            <a:r>
              <a:rPr lang="ar-EG" sz="2000" dirty="0">
                <a:latin typeface="Arial" pitchFamily="34" charset="0"/>
                <a:cs typeface="Arial" pitchFamily="34" charset="0"/>
              </a:rPr>
              <a:t>تحتل مصر المركز الاول افريقيا والسادس عالميا </a:t>
            </a:r>
            <a:r>
              <a:rPr lang="ar-EG" sz="2000" dirty="0" smtClean="0">
                <a:latin typeface="Arial" pitchFamily="34" charset="0"/>
                <a:cs typeface="Arial" pitchFamily="34" charset="0"/>
              </a:rPr>
              <a:t>فى  </a:t>
            </a:r>
            <a:r>
              <a:rPr lang="ar-EG" sz="2000" dirty="0">
                <a:latin typeface="Arial" pitchFamily="34" charset="0"/>
                <a:cs typeface="Arial" pitchFamily="34" charset="0"/>
              </a:rPr>
              <a:t>انتاج الاسماك ويساهم القطاع السمكى بنحو 14 % من صافى الدخل القومى الزراعى </a:t>
            </a:r>
            <a:endParaRPr lang="ar-EG" sz="2000" dirty="0" smtClean="0">
              <a:latin typeface="Arial" pitchFamily="34" charset="0"/>
              <a:cs typeface="Arial" pitchFamily="34" charset="0"/>
            </a:endParaRPr>
          </a:p>
          <a:p>
            <a:pPr algn="just"/>
            <a:r>
              <a:rPr lang="ar-EG" sz="2000" dirty="0" smtClean="0">
                <a:latin typeface="Arial" pitchFamily="34" charset="0"/>
                <a:cs typeface="Arial" pitchFamily="34" charset="0"/>
              </a:rPr>
              <a:t>وتعمل الدولة المصرية على تحقيق استيراتيجة تنمية الثروة السمكية من خلال التوسع فى مشروعات الاستزراع السمكى ( غليون قناة السويس – شرق الفريعة – الفيروز )</a:t>
            </a:r>
            <a:r>
              <a:rPr lang="ar-EG" sz="2000" dirty="0">
                <a:latin typeface="Arial" pitchFamily="34" charset="0"/>
                <a:cs typeface="Arial" pitchFamily="34" charset="0"/>
              </a:rPr>
              <a:t> وتطوير البحيرات المصرية </a:t>
            </a:r>
            <a:r>
              <a:rPr lang="ar-EG" sz="2000" dirty="0" smtClean="0">
                <a:latin typeface="Arial" pitchFamily="34" charset="0"/>
                <a:cs typeface="Arial" pitchFamily="34" charset="0"/>
              </a:rPr>
              <a:t>وازالة التعديات عليها وتطهيرها وحماية المسطحات المائية ) </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826177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مستطيل 3"/>
          <p:cNvSpPr/>
          <p:nvPr/>
        </p:nvSpPr>
        <p:spPr>
          <a:xfrm>
            <a:off x="323528" y="476672"/>
            <a:ext cx="7992888" cy="5293757"/>
          </a:xfrm>
          <a:prstGeom prst="rect">
            <a:avLst/>
          </a:prstGeom>
        </p:spPr>
        <p:txBody>
          <a:bodyPr wrap="square">
            <a:spAutoFit/>
          </a:bodyPr>
          <a:lstStyle/>
          <a:p>
            <a:r>
              <a:rPr lang="ar-SA" sz="2400" b="1" u="sng" dirty="0">
                <a:solidFill>
                  <a:srgbClr val="FFFF00"/>
                </a:solidFill>
              </a:rPr>
              <a:t>الاستزراع السمكي</a:t>
            </a:r>
            <a:r>
              <a:rPr lang="ar-SA" sz="2400" b="1" u="sng" dirty="0" smtClean="0">
                <a:solidFill>
                  <a:srgbClr val="FFFF00"/>
                </a:solidFill>
              </a:rPr>
              <a:t>:</a:t>
            </a:r>
            <a:endParaRPr lang="ar-EG" sz="2400" b="1" u="sng" dirty="0" smtClean="0">
              <a:solidFill>
                <a:srgbClr val="FFFF00"/>
              </a:solidFill>
            </a:endParaRPr>
          </a:p>
          <a:p>
            <a:endParaRPr lang="en-US" dirty="0">
              <a:solidFill>
                <a:srgbClr val="FFFF00"/>
              </a:solidFill>
            </a:endParaRPr>
          </a:p>
          <a:p>
            <a:r>
              <a:rPr lang="ar-SA" dirty="0">
                <a:solidFill>
                  <a:srgbClr val="FFFF00"/>
                </a:solidFill>
              </a:rPr>
              <a:t> </a:t>
            </a:r>
            <a:r>
              <a:rPr lang="ar-SA" sz="2000" dirty="0">
                <a:solidFill>
                  <a:srgbClr val="FFFF00"/>
                </a:solidFill>
              </a:rPr>
              <a:t>	جزء من مصطلح أعم وأشمل هو </a:t>
            </a:r>
            <a:endParaRPr lang="ar-EG" sz="2000" dirty="0" smtClean="0">
              <a:solidFill>
                <a:srgbClr val="FFFF00"/>
              </a:solidFill>
            </a:endParaRPr>
          </a:p>
          <a:p>
            <a:endParaRPr lang="ar-EG" b="1" i="1" u="sng" dirty="0">
              <a:solidFill>
                <a:srgbClr val="FFFF00"/>
              </a:solidFill>
            </a:endParaRPr>
          </a:p>
          <a:p>
            <a:r>
              <a:rPr lang="ar-SA" sz="2400" b="1" u="sng" dirty="0" smtClean="0">
                <a:solidFill>
                  <a:srgbClr val="FFFF00"/>
                </a:solidFill>
              </a:rPr>
              <a:t>الاستزراع </a:t>
            </a:r>
            <a:r>
              <a:rPr lang="ar-SA" sz="2400" b="1" u="sng" dirty="0">
                <a:solidFill>
                  <a:srgbClr val="FFFF00"/>
                </a:solidFill>
              </a:rPr>
              <a:t>المائي</a:t>
            </a:r>
            <a:r>
              <a:rPr lang="ar-SA" sz="2400" dirty="0">
                <a:solidFill>
                  <a:srgbClr val="FFFF00"/>
                </a:solidFill>
              </a:rPr>
              <a:t> </a:t>
            </a:r>
            <a:r>
              <a:rPr lang="ar-SA" sz="2400" dirty="0" smtClean="0">
                <a:solidFill>
                  <a:srgbClr val="FFFF00"/>
                </a:solidFill>
              </a:rPr>
              <a:t>:</a:t>
            </a:r>
            <a:endParaRPr lang="ar-EG" sz="2400" dirty="0" smtClean="0">
              <a:solidFill>
                <a:srgbClr val="FFFF00"/>
              </a:solidFill>
            </a:endParaRPr>
          </a:p>
          <a:p>
            <a:endParaRPr lang="en-US" dirty="0">
              <a:solidFill>
                <a:srgbClr val="FFFF00"/>
              </a:solidFill>
            </a:endParaRPr>
          </a:p>
          <a:p>
            <a:r>
              <a:rPr lang="ar-SA" sz="2000" dirty="0">
                <a:solidFill>
                  <a:srgbClr val="FFFF00"/>
                </a:solidFill>
              </a:rPr>
              <a:t>والذى يقصد به تربية أنواع معينة من الأحياء البحرية والأسماك - القشريات- المحاريات</a:t>
            </a:r>
            <a:r>
              <a:rPr lang="en-US" sz="2000" dirty="0">
                <a:solidFill>
                  <a:srgbClr val="FFFF00"/>
                </a:solidFill>
              </a:rPr>
              <a:t>- </a:t>
            </a:r>
            <a:r>
              <a:rPr lang="ar-SA" sz="2000" dirty="0">
                <a:solidFill>
                  <a:srgbClr val="FFFF00"/>
                </a:solidFill>
              </a:rPr>
              <a:t>الطحالب البحرية وغيرها، تحت ظروف محكمة تحت سيطرة الإنسان</a:t>
            </a:r>
            <a:r>
              <a:rPr lang="en-US" sz="2000" dirty="0" smtClean="0">
                <a:solidFill>
                  <a:srgbClr val="FFFF00"/>
                </a:solidFill>
              </a:rPr>
              <a:t>.</a:t>
            </a:r>
            <a:endParaRPr lang="ar-EG" sz="2000" dirty="0" smtClean="0">
              <a:solidFill>
                <a:srgbClr val="FFFF00"/>
              </a:solidFill>
            </a:endParaRPr>
          </a:p>
          <a:p>
            <a:endParaRPr lang="ar-EG" dirty="0">
              <a:solidFill>
                <a:srgbClr val="FFFF00"/>
              </a:solidFill>
            </a:endParaRPr>
          </a:p>
          <a:p>
            <a:endParaRPr lang="en-US" dirty="0">
              <a:solidFill>
                <a:srgbClr val="FFFF00"/>
              </a:solidFill>
            </a:endParaRPr>
          </a:p>
          <a:p>
            <a:r>
              <a:rPr lang="ar-EG" sz="2000" dirty="0">
                <a:solidFill>
                  <a:srgbClr val="FFFF00"/>
                </a:solidFill>
              </a:rPr>
              <a:t>لذا فان </a:t>
            </a:r>
            <a:r>
              <a:rPr lang="ar-SA" sz="2000" dirty="0" smtClean="0">
                <a:solidFill>
                  <a:srgbClr val="FFFF00"/>
                </a:solidFill>
              </a:rPr>
              <a:t>تعريف</a:t>
            </a:r>
            <a:endParaRPr lang="ar-EG" sz="2000" dirty="0" smtClean="0">
              <a:solidFill>
                <a:srgbClr val="FFFF00"/>
              </a:solidFill>
            </a:endParaRPr>
          </a:p>
          <a:p>
            <a:endParaRPr lang="ar-EG" dirty="0">
              <a:solidFill>
                <a:srgbClr val="FFFF00"/>
              </a:solidFill>
            </a:endParaRPr>
          </a:p>
          <a:p>
            <a:r>
              <a:rPr lang="ar-SA" sz="2400" b="1" dirty="0" smtClean="0">
                <a:solidFill>
                  <a:srgbClr val="FFFF00"/>
                </a:solidFill>
              </a:rPr>
              <a:t> </a:t>
            </a:r>
            <a:r>
              <a:rPr lang="ar-SA" sz="2400" b="1" u="sng" dirty="0">
                <a:solidFill>
                  <a:srgbClr val="FFFF00"/>
                </a:solidFill>
              </a:rPr>
              <a:t>الاستزراع السمكي</a:t>
            </a:r>
            <a:r>
              <a:rPr lang="ar-SA" sz="2400" b="1" dirty="0">
                <a:solidFill>
                  <a:srgbClr val="FFFF00"/>
                </a:solidFill>
              </a:rPr>
              <a:t> </a:t>
            </a:r>
            <a:r>
              <a:rPr lang="ar-SA" sz="2400" b="1" dirty="0" smtClean="0">
                <a:solidFill>
                  <a:srgbClr val="FFFF00"/>
                </a:solidFill>
              </a:rPr>
              <a:t>:</a:t>
            </a:r>
            <a:endParaRPr lang="ar-EG" sz="2400" b="1" dirty="0" smtClean="0">
              <a:solidFill>
                <a:srgbClr val="FFFF00"/>
              </a:solidFill>
            </a:endParaRPr>
          </a:p>
          <a:p>
            <a:endParaRPr lang="en-US" dirty="0">
              <a:solidFill>
                <a:srgbClr val="FFFF00"/>
              </a:solidFill>
            </a:endParaRPr>
          </a:p>
          <a:p>
            <a:r>
              <a:rPr lang="ar-SA" sz="2000" dirty="0">
                <a:solidFill>
                  <a:srgbClr val="FFFF00"/>
                </a:solidFill>
              </a:rPr>
              <a:t>بأنه تربية الأسماك بأنواعها المختلفة سواء أسماك المياه المالحة أو العذبة والتي تستخدم كغذاء للإنسان تحت ظروف محكمة وتحت سيطرة الإنسان، وفي مساحات معينة سواء أحواض تربية أو أقفاص، بقصد تطوير الإنتاج </a:t>
            </a:r>
            <a:endParaRPr lang="en-US" sz="2000" dirty="0">
              <a:solidFill>
                <a:srgbClr val="FFFF00"/>
              </a:solidFill>
            </a:endParaRPr>
          </a:p>
        </p:txBody>
      </p:sp>
    </p:spTree>
    <p:extLst>
      <p:ext uri="{BB962C8B-B14F-4D97-AF65-F5344CB8AC3E}">
        <p14:creationId xmlns:p14="http://schemas.microsoft.com/office/powerpoint/2010/main" val="2872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971600" y="692696"/>
            <a:ext cx="7560840" cy="5201424"/>
          </a:xfrm>
          <a:prstGeom prst="rect">
            <a:avLst/>
          </a:prstGeom>
        </p:spPr>
        <p:txBody>
          <a:bodyPr wrap="square">
            <a:spAutoFit/>
          </a:bodyPr>
          <a:lstStyle/>
          <a:p>
            <a:pPr algn="ctr"/>
            <a:r>
              <a:rPr lang="ar-SA" sz="3200" b="1" u="sng" dirty="0">
                <a:cs typeface="+mj-cs"/>
              </a:rPr>
              <a:t>مزايـا الاستـزراع </a:t>
            </a:r>
            <a:r>
              <a:rPr lang="ar-SA" sz="3200" b="1" u="sng" dirty="0" smtClean="0">
                <a:cs typeface="+mj-cs"/>
              </a:rPr>
              <a:t>السمكي :</a:t>
            </a:r>
            <a:endParaRPr lang="ar-EG" sz="3200" b="1" u="sng" dirty="0" smtClean="0">
              <a:cs typeface="+mj-cs"/>
            </a:endParaRPr>
          </a:p>
          <a:p>
            <a:pPr algn="ctr"/>
            <a:endParaRPr lang="en-US" dirty="0">
              <a:cs typeface="+mj-cs"/>
            </a:endParaRPr>
          </a:p>
          <a:p>
            <a:pPr lvl="0"/>
            <a:r>
              <a:rPr lang="ar-EG" sz="2400" dirty="0" smtClean="0">
                <a:cs typeface="+mj-cs"/>
              </a:rPr>
              <a:t>* </a:t>
            </a:r>
            <a:r>
              <a:rPr lang="ar-SA" sz="2400" dirty="0" smtClean="0">
                <a:cs typeface="+mj-cs"/>
              </a:rPr>
              <a:t>توفير </a:t>
            </a:r>
            <a:r>
              <a:rPr lang="ar-SA" sz="2400" dirty="0">
                <a:cs typeface="+mj-cs"/>
              </a:rPr>
              <a:t>منتج ذو قيمة غذائية عالية </a:t>
            </a:r>
            <a:r>
              <a:rPr lang="ar-SA" sz="2400" dirty="0" smtClean="0">
                <a:cs typeface="+mj-cs"/>
              </a:rPr>
              <a:t>وبصورة طازجة .</a:t>
            </a:r>
            <a:endParaRPr lang="ar-EG" sz="2400" dirty="0" smtClean="0">
              <a:cs typeface="+mj-cs"/>
            </a:endParaRPr>
          </a:p>
          <a:p>
            <a:pPr lvl="0"/>
            <a:endParaRPr lang="en-US" sz="2400" dirty="0" smtClean="0">
              <a:cs typeface="+mj-cs"/>
            </a:endParaRPr>
          </a:p>
          <a:p>
            <a:pPr lvl="0"/>
            <a:r>
              <a:rPr lang="ar-EG" sz="2400" dirty="0" smtClean="0">
                <a:cs typeface="+mj-cs"/>
              </a:rPr>
              <a:t>* </a:t>
            </a:r>
            <a:r>
              <a:rPr lang="ar-SA" sz="2400" dirty="0" smtClean="0">
                <a:cs typeface="+mj-cs"/>
              </a:rPr>
              <a:t>التحكم في </a:t>
            </a:r>
            <a:r>
              <a:rPr lang="ar-SA" sz="2400" dirty="0">
                <a:cs typeface="+mj-cs"/>
              </a:rPr>
              <a:t>نوعية وحجم المنتج حسب حاجة السوق المحلى </a:t>
            </a:r>
            <a:r>
              <a:rPr lang="ar-SA" sz="2400" dirty="0" smtClean="0">
                <a:cs typeface="+mj-cs"/>
              </a:rPr>
              <a:t>والعالمي .</a:t>
            </a:r>
            <a:endParaRPr lang="ar-EG" sz="2400" dirty="0" smtClean="0">
              <a:cs typeface="+mj-cs"/>
            </a:endParaRPr>
          </a:p>
          <a:p>
            <a:pPr lvl="0"/>
            <a:endParaRPr lang="en-US" sz="2400" dirty="0">
              <a:cs typeface="+mj-cs"/>
            </a:endParaRPr>
          </a:p>
          <a:p>
            <a:pPr lvl="0"/>
            <a:r>
              <a:rPr lang="ar-EG" sz="2400" dirty="0" smtClean="0">
                <a:cs typeface="+mj-cs"/>
              </a:rPr>
              <a:t>* </a:t>
            </a:r>
            <a:r>
              <a:rPr lang="ar-SA" sz="2400" dirty="0" smtClean="0">
                <a:cs typeface="+mj-cs"/>
              </a:rPr>
              <a:t>مشاريع </a:t>
            </a:r>
            <a:r>
              <a:rPr lang="ar-SA" sz="2400" dirty="0">
                <a:cs typeface="+mj-cs"/>
              </a:rPr>
              <a:t>ذات مردود </a:t>
            </a:r>
            <a:r>
              <a:rPr lang="ar-SA" sz="2400" dirty="0" smtClean="0">
                <a:cs typeface="+mj-cs"/>
              </a:rPr>
              <a:t>اقتصادي .</a:t>
            </a:r>
            <a:endParaRPr lang="ar-EG" sz="2400" dirty="0" smtClean="0">
              <a:cs typeface="+mj-cs"/>
            </a:endParaRPr>
          </a:p>
          <a:p>
            <a:pPr lvl="0"/>
            <a:endParaRPr lang="en-US" sz="2400" dirty="0">
              <a:cs typeface="+mj-cs"/>
            </a:endParaRPr>
          </a:p>
          <a:p>
            <a:pPr lvl="0"/>
            <a:r>
              <a:rPr lang="ar-EG" sz="2400" dirty="0" smtClean="0">
                <a:cs typeface="+mj-cs"/>
              </a:rPr>
              <a:t>* </a:t>
            </a:r>
            <a:r>
              <a:rPr lang="ar-SA" sz="2400" dirty="0" smtClean="0">
                <a:cs typeface="+mj-cs"/>
              </a:rPr>
              <a:t>معظم </a:t>
            </a:r>
            <a:r>
              <a:rPr lang="ar-SA" sz="2400" dirty="0">
                <a:cs typeface="+mj-cs"/>
              </a:rPr>
              <a:t>احتياجات هذا النوع من المشاريع يمكن توفيرها محلياً </a:t>
            </a:r>
            <a:r>
              <a:rPr lang="ar-SA" sz="2400" dirty="0" smtClean="0">
                <a:cs typeface="+mj-cs"/>
              </a:rPr>
              <a:t>.</a:t>
            </a:r>
            <a:endParaRPr lang="ar-EG" sz="2400" dirty="0" smtClean="0">
              <a:cs typeface="+mj-cs"/>
            </a:endParaRPr>
          </a:p>
          <a:p>
            <a:pPr lvl="0"/>
            <a:endParaRPr lang="en-US" sz="2400" dirty="0">
              <a:cs typeface="+mj-cs"/>
            </a:endParaRPr>
          </a:p>
          <a:p>
            <a:pPr lvl="0"/>
            <a:r>
              <a:rPr lang="ar-EG" sz="2400" dirty="0" smtClean="0">
                <a:cs typeface="+mj-cs"/>
              </a:rPr>
              <a:t>* </a:t>
            </a:r>
            <a:r>
              <a:rPr lang="ar-SA" sz="2400" dirty="0" smtClean="0">
                <a:cs typeface="+mj-cs"/>
              </a:rPr>
              <a:t>قرب </a:t>
            </a:r>
            <a:r>
              <a:rPr lang="ar-SA" sz="2400" dirty="0">
                <a:cs typeface="+mj-cs"/>
              </a:rPr>
              <a:t>مصر من الأسواق الأوربية ( وهى زمن الأسواق الهامة </a:t>
            </a:r>
            <a:r>
              <a:rPr lang="ar-SA" sz="2400" dirty="0" err="1">
                <a:cs typeface="+mj-cs"/>
              </a:rPr>
              <a:t>فى</a:t>
            </a:r>
            <a:r>
              <a:rPr lang="ar-SA" sz="2400" dirty="0">
                <a:cs typeface="+mj-cs"/>
              </a:rPr>
              <a:t> استهلاك المنتجات السمكية ) ، وتطور وسائل المواصلات ، والدعم </a:t>
            </a:r>
            <a:r>
              <a:rPr lang="ar-SA" sz="2400" dirty="0" smtClean="0">
                <a:cs typeface="+mj-cs"/>
              </a:rPr>
              <a:t>الحكومي </a:t>
            </a:r>
            <a:r>
              <a:rPr lang="ar-SA" sz="2400" dirty="0">
                <a:cs typeface="+mj-cs"/>
              </a:rPr>
              <a:t>لخدمات الشحن ، وتوفر البنية التحتية الممتازة بمصر  بشكل عام </a:t>
            </a:r>
            <a:r>
              <a:rPr lang="ar-SA" dirty="0">
                <a:cs typeface="+mj-cs"/>
              </a:rPr>
              <a:t>.</a:t>
            </a:r>
            <a:endParaRPr lang="en-US" dirty="0">
              <a:cs typeface="+mj-cs"/>
            </a:endParaRPr>
          </a:p>
          <a:p>
            <a:pPr lvl="0"/>
            <a:r>
              <a:rPr lang="ar-SA" dirty="0" smtClean="0">
                <a:cs typeface="+mj-cs"/>
              </a:rPr>
              <a:t>.</a:t>
            </a:r>
            <a:endParaRPr lang="en-US" dirty="0">
              <a:cs typeface="+mj-cs"/>
            </a:endParaRPr>
          </a:p>
        </p:txBody>
      </p:sp>
    </p:spTree>
    <p:extLst>
      <p:ext uri="{BB962C8B-B14F-4D97-AF65-F5344CB8AC3E}">
        <p14:creationId xmlns:p14="http://schemas.microsoft.com/office/powerpoint/2010/main" val="35695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88032" y="1268760"/>
            <a:ext cx="8532440" cy="5078313"/>
          </a:xfrm>
          <a:prstGeom prst="rect">
            <a:avLst/>
          </a:prstGeom>
        </p:spPr>
        <p:txBody>
          <a:bodyPr wrap="square">
            <a:spAutoFit/>
          </a:bodyPr>
          <a:lstStyle/>
          <a:p>
            <a:pPr lvl="0">
              <a:lnSpc>
                <a:spcPct val="150000"/>
              </a:lnSpc>
            </a:pPr>
            <a:r>
              <a:rPr lang="ar-EG" sz="2400" dirty="0" smtClean="0">
                <a:cs typeface="+mj-cs"/>
              </a:rPr>
              <a:t>* </a:t>
            </a:r>
            <a:r>
              <a:rPr lang="ar-SA" sz="2400" dirty="0" smtClean="0">
                <a:cs typeface="+mj-cs"/>
              </a:rPr>
              <a:t>توفر </a:t>
            </a:r>
            <a:r>
              <a:rPr lang="ar-SA" sz="2400" dirty="0">
                <a:cs typeface="+mj-cs"/>
              </a:rPr>
              <a:t>التقنيات والتكنولوجيا </a:t>
            </a:r>
            <a:r>
              <a:rPr lang="ar-SA" sz="2400" dirty="0" err="1">
                <a:cs typeface="+mj-cs"/>
              </a:rPr>
              <a:t>فى</a:t>
            </a:r>
            <a:r>
              <a:rPr lang="ar-SA" sz="2400" dirty="0">
                <a:cs typeface="+mj-cs"/>
              </a:rPr>
              <a:t> مجالات الاستزراع </a:t>
            </a:r>
            <a:r>
              <a:rPr lang="ar-SA" sz="2400" dirty="0" err="1">
                <a:cs typeface="+mj-cs"/>
              </a:rPr>
              <a:t>السمكى</a:t>
            </a:r>
            <a:r>
              <a:rPr lang="ar-SA" sz="2400" dirty="0">
                <a:cs typeface="+mj-cs"/>
              </a:rPr>
              <a:t> بمصر من جراء القيام بالعديد من البحوث والتجارب والدراسات الخاصة بالأسماك المحلية ونظم استزراعها ، وتطوير تقنيات صناعة أعلاف الأسماك ، واستخدام المصادر البديلة المحلية لتصنيعها. </a:t>
            </a:r>
            <a:endParaRPr lang="en-US" sz="2400" dirty="0">
              <a:cs typeface="+mj-cs"/>
            </a:endParaRPr>
          </a:p>
          <a:p>
            <a:pPr lvl="0">
              <a:lnSpc>
                <a:spcPct val="150000"/>
              </a:lnSpc>
            </a:pPr>
            <a:r>
              <a:rPr lang="ar-EG" sz="2400" dirty="0" smtClean="0">
                <a:cs typeface="+mj-cs"/>
              </a:rPr>
              <a:t>* </a:t>
            </a:r>
            <a:r>
              <a:rPr lang="ar-SA" sz="2400" dirty="0" smtClean="0">
                <a:cs typeface="+mj-cs"/>
              </a:rPr>
              <a:t>وتتمثل </a:t>
            </a:r>
            <a:r>
              <a:rPr lang="ar-SA" sz="2400" b="1" dirty="0" smtClean="0">
                <a:cs typeface="+mj-cs"/>
              </a:rPr>
              <a:t>أهمية الاستزراع السمكى فى دعم الاقتصاد الوطنى </a:t>
            </a:r>
            <a:r>
              <a:rPr lang="ar-SA" sz="2400" dirty="0" smtClean="0">
                <a:cs typeface="+mj-cs"/>
              </a:rPr>
              <a:t>عن طريق : </a:t>
            </a:r>
            <a:endParaRPr lang="en-US" sz="2400" dirty="0" smtClean="0">
              <a:cs typeface="+mj-cs"/>
            </a:endParaRPr>
          </a:p>
          <a:p>
            <a:pPr lvl="0">
              <a:lnSpc>
                <a:spcPct val="150000"/>
              </a:lnSpc>
            </a:pPr>
            <a:r>
              <a:rPr lang="ar-EG" sz="2400" dirty="0" smtClean="0">
                <a:cs typeface="+mj-cs"/>
              </a:rPr>
              <a:t>* </a:t>
            </a:r>
            <a:r>
              <a:rPr lang="ar-SA" sz="2400" dirty="0" smtClean="0">
                <a:cs typeface="+mj-cs"/>
              </a:rPr>
              <a:t>الحد </a:t>
            </a:r>
            <a:r>
              <a:rPr lang="ar-SA" sz="2400" dirty="0">
                <a:cs typeface="+mj-cs"/>
              </a:rPr>
              <a:t>من الاستيراد  وكذلك  تصدير الفائض عن </a:t>
            </a:r>
            <a:r>
              <a:rPr lang="ar-EG" sz="2400" dirty="0" smtClean="0">
                <a:cs typeface="+mj-cs"/>
              </a:rPr>
              <a:t>ال</a:t>
            </a:r>
            <a:r>
              <a:rPr lang="ar-SA" sz="2400" dirty="0" smtClean="0">
                <a:cs typeface="+mj-cs"/>
              </a:rPr>
              <a:t>حاجة  لتعدد </a:t>
            </a:r>
            <a:r>
              <a:rPr lang="ar-SA" sz="2400" dirty="0">
                <a:cs typeface="+mj-cs"/>
              </a:rPr>
              <a:t>مصادر الدخل </a:t>
            </a:r>
            <a:r>
              <a:rPr lang="ar-SA" sz="2400" dirty="0" err="1">
                <a:cs typeface="+mj-cs"/>
              </a:rPr>
              <a:t>الوطنى</a:t>
            </a:r>
            <a:r>
              <a:rPr lang="ar-SA" sz="2400" dirty="0">
                <a:cs typeface="+mj-cs"/>
              </a:rPr>
              <a:t> وجلب العملات الأجنبية الصعبة .</a:t>
            </a:r>
            <a:endParaRPr lang="en-US" sz="2400" dirty="0">
              <a:cs typeface="+mj-cs"/>
            </a:endParaRPr>
          </a:p>
          <a:p>
            <a:pPr lvl="0">
              <a:lnSpc>
                <a:spcPct val="150000"/>
              </a:lnSpc>
            </a:pPr>
            <a:r>
              <a:rPr lang="ar-EG" sz="2400" dirty="0" smtClean="0">
                <a:cs typeface="+mj-cs"/>
              </a:rPr>
              <a:t>* </a:t>
            </a:r>
            <a:r>
              <a:rPr lang="ar-SA" sz="2400" dirty="0" smtClean="0">
                <a:cs typeface="+mj-cs"/>
              </a:rPr>
              <a:t>توفير </a:t>
            </a:r>
            <a:r>
              <a:rPr lang="ar-SA" sz="2400" dirty="0">
                <a:cs typeface="+mj-cs"/>
              </a:rPr>
              <a:t>فرص عمل لشريحة كبيرة من الكفاءات الوطنية .</a:t>
            </a:r>
            <a:endParaRPr lang="en-US" sz="2400" dirty="0">
              <a:cs typeface="+mj-cs"/>
            </a:endParaRPr>
          </a:p>
          <a:p>
            <a:pPr lvl="0">
              <a:lnSpc>
                <a:spcPct val="150000"/>
              </a:lnSpc>
            </a:pPr>
            <a:r>
              <a:rPr lang="ar-EG" sz="2400" dirty="0" smtClean="0">
                <a:cs typeface="+mj-cs"/>
              </a:rPr>
              <a:t>* </a:t>
            </a:r>
            <a:r>
              <a:rPr lang="ar-SA" sz="2400" dirty="0" smtClean="0">
                <a:cs typeface="+mj-cs"/>
              </a:rPr>
              <a:t>تعزيز </a:t>
            </a:r>
            <a:r>
              <a:rPr lang="ar-SA" sz="2400" dirty="0">
                <a:cs typeface="+mj-cs"/>
              </a:rPr>
              <a:t>مشاركة القطاع </a:t>
            </a:r>
            <a:r>
              <a:rPr lang="ar-SA" sz="2400" dirty="0" err="1">
                <a:cs typeface="+mj-cs"/>
              </a:rPr>
              <a:t>الزراعى</a:t>
            </a:r>
            <a:r>
              <a:rPr lang="ar-SA" sz="2400" dirty="0">
                <a:cs typeface="+mj-cs"/>
              </a:rPr>
              <a:t> </a:t>
            </a:r>
            <a:r>
              <a:rPr lang="ar-SA" sz="2400" dirty="0" err="1">
                <a:cs typeface="+mj-cs"/>
              </a:rPr>
              <a:t>فى</a:t>
            </a:r>
            <a:r>
              <a:rPr lang="ar-SA" sz="2400" dirty="0">
                <a:cs typeface="+mj-cs"/>
              </a:rPr>
              <a:t> الاقتصاد </a:t>
            </a:r>
            <a:r>
              <a:rPr lang="ar-SA" sz="2400" dirty="0" err="1">
                <a:cs typeface="+mj-cs"/>
              </a:rPr>
              <a:t>الوطنى</a:t>
            </a:r>
            <a:r>
              <a:rPr lang="ar-SA" sz="2400" dirty="0">
                <a:cs typeface="+mj-cs"/>
              </a:rPr>
              <a:t> .</a:t>
            </a:r>
            <a:endParaRPr lang="en-US" sz="2400" dirty="0">
              <a:cs typeface="+mj-cs"/>
            </a:endParaRPr>
          </a:p>
          <a:p>
            <a:pPr lvl="0">
              <a:lnSpc>
                <a:spcPct val="150000"/>
              </a:lnSpc>
            </a:pPr>
            <a:r>
              <a:rPr lang="ar-EG" sz="2400" dirty="0" smtClean="0">
                <a:cs typeface="+mj-cs"/>
              </a:rPr>
              <a:t>* </a:t>
            </a:r>
            <a:r>
              <a:rPr lang="ar-SA" sz="2400" dirty="0" smtClean="0">
                <a:cs typeface="+mj-cs"/>
              </a:rPr>
              <a:t>تنمية </a:t>
            </a:r>
            <a:r>
              <a:rPr lang="ar-SA" sz="2400" dirty="0">
                <a:cs typeface="+mj-cs"/>
              </a:rPr>
              <a:t>المجتمعات الريفية الساحلية </a:t>
            </a:r>
            <a:endParaRPr lang="ar-EG" sz="2400" dirty="0">
              <a:cs typeface="+mj-cs"/>
            </a:endParaRPr>
          </a:p>
        </p:txBody>
      </p:sp>
    </p:spTree>
    <p:extLst>
      <p:ext uri="{BB962C8B-B14F-4D97-AF65-F5344CB8AC3E}">
        <p14:creationId xmlns:p14="http://schemas.microsoft.com/office/powerpoint/2010/main" val="26854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6.xml><?xml version="1.0" encoding="utf-8"?>
<a:themeOverride xmlns:a="http://schemas.openxmlformats.org/drawingml/2006/main">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4253</TotalTime>
  <Words>2773</Words>
  <Application>Microsoft Office PowerPoint</Application>
  <PresentationFormat>On-screen Show (4:3)</PresentationFormat>
  <Paragraphs>291</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تدفق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Al-Qirawan</dc:creator>
  <cp:lastModifiedBy>Windows User</cp:lastModifiedBy>
  <cp:revision>143</cp:revision>
  <dcterms:created xsi:type="dcterms:W3CDTF">2019-09-18T09:02:13Z</dcterms:created>
  <dcterms:modified xsi:type="dcterms:W3CDTF">2022-09-12T14:54:24Z</dcterms:modified>
</cp:coreProperties>
</file>